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58" r:id="rId5"/>
    <p:sldId id="259" r:id="rId6"/>
    <p:sldId id="264" r:id="rId7"/>
    <p:sldId id="265" r:id="rId8"/>
    <p:sldId id="299" r:id="rId9"/>
    <p:sldId id="260" r:id="rId10"/>
    <p:sldId id="266" r:id="rId11"/>
    <p:sldId id="285" r:id="rId12"/>
    <p:sldId id="294" r:id="rId13"/>
    <p:sldId id="261" r:id="rId14"/>
    <p:sldId id="262" r:id="rId15"/>
    <p:sldId id="263" r:id="rId16"/>
    <p:sldId id="267" r:id="rId17"/>
    <p:sldId id="300" r:id="rId18"/>
    <p:sldId id="268" r:id="rId19"/>
    <p:sldId id="269" r:id="rId20"/>
    <p:sldId id="271" r:id="rId21"/>
    <p:sldId id="272" r:id="rId22"/>
    <p:sldId id="273" r:id="rId23"/>
    <p:sldId id="301" r:id="rId24"/>
    <p:sldId id="296" r:id="rId25"/>
    <p:sldId id="298" r:id="rId26"/>
    <p:sldId id="278" r:id="rId27"/>
    <p:sldId id="279" r:id="rId28"/>
    <p:sldId id="281" r:id="rId29"/>
    <p:sldId id="282" r:id="rId30"/>
    <p:sldId id="283"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9FE82BC-CD6E-469A-95B4-A01DCF991226}" type="datetimeFigureOut">
              <a:rPr lang="en-US" smtClean="0"/>
              <a:pPr/>
              <a:t>2/13/2021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E9CFE46-C55A-4770-A949-746EE0EE85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9FE82BC-CD6E-469A-95B4-A01DCF991226}" type="datetimeFigureOut">
              <a:rPr lang="en-US" smtClean="0"/>
              <a:pPr/>
              <a:t>2/13/2021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E9CFE46-C55A-4770-A949-746EE0EE85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9FE82BC-CD6E-469A-95B4-A01DCF991226}" type="datetimeFigureOut">
              <a:rPr lang="en-US" smtClean="0"/>
              <a:pPr/>
              <a:t>2/13/2021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E9CFE46-C55A-4770-A949-746EE0EE85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9FE82BC-CD6E-469A-95B4-A01DCF991226}" type="datetimeFigureOut">
              <a:rPr lang="en-US" smtClean="0"/>
              <a:pPr/>
              <a:t>2/13/2021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E9CFE46-C55A-4770-A949-746EE0EE85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9FE82BC-CD6E-469A-95B4-A01DCF991226}" type="datetimeFigureOut">
              <a:rPr lang="en-US" smtClean="0"/>
              <a:pPr/>
              <a:t>2/13/2021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E9CFE46-C55A-4770-A949-746EE0EE85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9FE82BC-CD6E-469A-95B4-A01DCF991226}" type="datetimeFigureOut">
              <a:rPr lang="en-US" smtClean="0"/>
              <a:pPr/>
              <a:t>2/13/2021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E9CFE46-C55A-4770-A949-746EE0EE85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9FE82BC-CD6E-469A-95B4-A01DCF991226}" type="datetimeFigureOut">
              <a:rPr lang="en-US" smtClean="0"/>
              <a:pPr/>
              <a:t>2/13/2021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9E9CFE46-C55A-4770-A949-746EE0EE85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9FE82BC-CD6E-469A-95B4-A01DCF991226}" type="datetimeFigureOut">
              <a:rPr lang="en-US" smtClean="0"/>
              <a:pPr/>
              <a:t>2/13/2021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9E9CFE46-C55A-4770-A949-746EE0EE85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9FE82BC-CD6E-469A-95B4-A01DCF991226}" type="datetimeFigureOut">
              <a:rPr lang="en-US" smtClean="0"/>
              <a:pPr/>
              <a:t>2/13/2021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9E9CFE46-C55A-4770-A949-746EE0EE85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9FE82BC-CD6E-469A-95B4-A01DCF991226}" type="datetimeFigureOut">
              <a:rPr lang="en-US" smtClean="0"/>
              <a:pPr/>
              <a:t>2/13/2021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E9CFE46-C55A-4770-A949-746EE0EE85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9FE82BC-CD6E-469A-95B4-A01DCF991226}" type="datetimeFigureOut">
              <a:rPr lang="en-US" smtClean="0"/>
              <a:pPr/>
              <a:t>2/13/2021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E9CFE46-C55A-4770-A949-746EE0EE85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E82BC-CD6E-469A-95B4-A01DCF991226}" type="datetimeFigureOut">
              <a:rPr lang="en-US" smtClean="0"/>
              <a:pPr/>
              <a:t>2/13/2021</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CFE46-C55A-4770-A949-746EE0EE85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File:Dr._David_Baltimore2.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r>
              <a:rPr lang="en-US" dirty="0" smtClean="0"/>
              <a:t>Prepared by:</a:t>
            </a:r>
          </a:p>
          <a:p>
            <a:r>
              <a:rPr lang="en-US" dirty="0" err="1" smtClean="0"/>
              <a:t>Dr.Mohammed</a:t>
            </a:r>
            <a:r>
              <a:rPr lang="en-US" dirty="0" smtClean="0"/>
              <a:t> </a:t>
            </a:r>
            <a:r>
              <a:rPr lang="en-US" smtClean="0"/>
              <a:t>Almaziny</a:t>
            </a:r>
            <a:endParaRPr lang="en-US" smtClean="0"/>
          </a:p>
          <a:p>
            <a:endParaRPr lang="en-US" dirty="0"/>
          </a:p>
        </p:txBody>
      </p:sp>
      <p:sp>
        <p:nvSpPr>
          <p:cNvPr id="6" name="عنوان 1"/>
          <p:cNvSpPr>
            <a:spLocks noGrp="1"/>
          </p:cNvSpPr>
          <p:nvPr>
            <p:ph type="ctrTitle"/>
          </p:nvPr>
        </p:nvSpPr>
        <p:spPr>
          <a:xfrm>
            <a:off x="838200" y="2133600"/>
            <a:ext cx="7772400" cy="1470025"/>
          </a:xfrm>
          <a:noFill/>
        </p:spPr>
        <p:txBody>
          <a:bodyPr>
            <a:normAutofit/>
          </a:bodyPr>
          <a:lstStyle/>
          <a:p>
            <a:r>
              <a:rPr lang="en-US" sz="8800" b="1" dirty="0" smtClean="0">
                <a:ln w="17780" cmpd="sng">
                  <a:solidFill>
                    <a:srgbClr val="FFFFFF"/>
                  </a:solidFill>
                  <a:prstDash val="solid"/>
                  <a:miter lim="800000"/>
                </a:ln>
                <a:solidFill>
                  <a:srgbClr val="00B0F0"/>
                </a:solidFill>
                <a:effectLst>
                  <a:outerShdw blurRad="50800" algn="tl" rotWithShape="0">
                    <a:srgbClr val="000000"/>
                  </a:outerShdw>
                </a:effectLst>
                <a:latin typeface="Algerian" pitchFamily="82" charset="0"/>
              </a:rPr>
              <a:t>Virology </a:t>
            </a:r>
            <a:endParaRPr lang="en-US" sz="8800" b="1" dirty="0">
              <a:ln w="17780" cmpd="sng">
                <a:solidFill>
                  <a:srgbClr val="FFFFFF"/>
                </a:solidFill>
                <a:prstDash val="solid"/>
                <a:miter lim="800000"/>
              </a:ln>
              <a:solidFill>
                <a:srgbClr val="00B0F0"/>
              </a:solidFill>
              <a:effectLst>
                <a:outerShdw blurRad="50800" algn="tl" rotWithShape="0">
                  <a:srgbClr val="000000"/>
                </a:outerShdw>
              </a:effectLst>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s://www.cliffsnotes.com/assets/8367.jpg"/>
          <p:cNvPicPr/>
          <p:nvPr/>
        </p:nvPicPr>
        <p:blipFill>
          <a:blip r:embed="rId2" cstate="print"/>
          <a:srcRect/>
          <a:stretch>
            <a:fillRect/>
          </a:stretch>
        </p:blipFill>
        <p:spPr bwMode="auto">
          <a:xfrm>
            <a:off x="1905000" y="228600"/>
            <a:ext cx="5105400" cy="4031615"/>
          </a:xfrm>
          <a:prstGeom prst="rect">
            <a:avLst/>
          </a:prstGeom>
          <a:noFill/>
          <a:ln w="9525">
            <a:noFill/>
            <a:miter lim="800000"/>
            <a:headEnd/>
            <a:tailEnd/>
          </a:ln>
        </p:spPr>
      </p:pic>
      <p:sp>
        <p:nvSpPr>
          <p:cNvPr id="23553" name="Rectangle 1"/>
          <p:cNvSpPr>
            <a:spLocks noChangeArrowheads="1"/>
          </p:cNvSpPr>
          <p:nvPr/>
        </p:nvSpPr>
        <p:spPr bwMode="auto">
          <a:xfrm>
            <a:off x="304800" y="4419600"/>
            <a:ext cx="17678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 array of viruses. </a:t>
            </a:r>
          </a:p>
          <a:p>
            <a:pPr marL="0" marR="0" lvl="0" indent="0" algn="just" defTabSz="914400" rtl="0" eaLnBrk="1" fontAlgn="base" latinLnBrk="0" hangingPunct="1">
              <a:lnSpc>
                <a:spcPct val="100000"/>
              </a:lnSpc>
              <a:spcBef>
                <a:spcPct val="0"/>
              </a:spcBef>
              <a:spcAft>
                <a:spcPct val="0"/>
              </a:spcAft>
              <a:buClrTx/>
              <a:buSzTx/>
              <a:buFontTx/>
              <a:buNone/>
              <a:tabLst/>
            </a:pPr>
            <a:r>
              <a:rPr lang="en-US" sz="2000" dirty="0">
                <a:solidFill>
                  <a:srgbClr val="000000"/>
                </a:solidFill>
                <a:latin typeface="Times New Roman" pitchFamily="18" charset="0"/>
                <a:ea typeface="Times New Roman" pitchFamily="18" charset="0"/>
                <a:cs typeface="Times New Roman" pitchFamily="18" charset="0"/>
              </a:rPr>
              <a:t> </a:t>
            </a: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The </a:t>
            </a:r>
            <a:r>
              <a:rPr kumimoji="0" lang="en-US" sz="20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helical</a:t>
            </a: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virus of </a:t>
            </a:r>
            <a:r>
              <a:rPr kumimoji="0" lang="en-US" sz="20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rabies</a:t>
            </a: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 The </a:t>
            </a:r>
            <a:r>
              <a:rPr kumimoji="0" lang="en-US" sz="20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segmented helical </a:t>
            </a: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virus of </a:t>
            </a:r>
            <a:r>
              <a:rPr kumimoji="0" lang="en-US" sz="20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influenza</a:t>
            </a: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en-US" sz="2000" dirty="0">
                <a:solidFill>
                  <a:srgbClr val="000000"/>
                </a:solidFill>
                <a:latin typeface="Times New Roman" pitchFamily="18" charset="0"/>
                <a:ea typeface="Times New Roman" pitchFamily="18" charset="0"/>
                <a:cs typeface="Times New Roman" pitchFamily="18" charset="0"/>
              </a:rPr>
              <a:t> </a:t>
            </a: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 A </a:t>
            </a:r>
            <a:r>
              <a:rPr kumimoji="0" lang="en-US" sz="2000" b="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bacteriophage</a:t>
            </a: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with an </a:t>
            </a:r>
            <a:r>
              <a:rPr kumimoji="0" lang="en-US" sz="2000" b="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icosahedral</a:t>
            </a: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head and helical tail.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 An </a:t>
            </a:r>
            <a:r>
              <a:rPr kumimoji="0" lang="en-US" sz="20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enveloped </a:t>
            </a:r>
            <a:r>
              <a:rPr kumimoji="0" lang="en-US" sz="2000" b="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icosahedral</a:t>
            </a:r>
            <a:r>
              <a:rPr kumimoji="0" lang="en-US" sz="20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herpes simplex virus</a:t>
            </a: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 The </a:t>
            </a:r>
            <a:r>
              <a:rPr kumimoji="0" lang="en-US" sz="2000" b="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unenveloped</a:t>
            </a: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polio virus.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(f) The </a:t>
            </a:r>
            <a:r>
              <a:rPr kumimoji="0" lang="en-US" sz="2000" b="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icosahedral</a:t>
            </a:r>
            <a:r>
              <a:rPr kumimoji="0" lang="en-US" sz="2000" b="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human immunodeficiency virus with spikes on its envelope. </a:t>
            </a:r>
            <a:endParaRPr kumimoji="0" lang="en-US" sz="2000" b="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biology101.org/images/viral-shapes.png"/>
          <p:cNvPicPr>
            <a:picLocks noChangeAspect="1" noChangeArrowheads="1"/>
          </p:cNvPicPr>
          <p:nvPr/>
        </p:nvPicPr>
        <p:blipFill>
          <a:blip r:embed="rId2" cstate="print"/>
          <a:srcRect/>
          <a:stretch>
            <a:fillRect/>
          </a:stretch>
        </p:blipFill>
        <p:spPr bwMode="auto">
          <a:xfrm>
            <a:off x="1295399" y="564642"/>
            <a:ext cx="7295125" cy="515035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ln w="17780" cmpd="sng">
                  <a:solidFill>
                    <a:srgbClr val="FFFFFF"/>
                  </a:solidFill>
                  <a:prstDash val="solid"/>
                  <a:miter lim="800000"/>
                </a:ln>
                <a:solidFill>
                  <a:srgbClr val="C00000"/>
                </a:solidFill>
                <a:effectLst>
                  <a:outerShdw blurRad="50800" algn="tl" rotWithShape="0">
                    <a:srgbClr val="000000"/>
                  </a:outerShdw>
                </a:effectLst>
                <a:latin typeface="Carmina Blk BT" pitchFamily="18" charset="0"/>
                <a:cs typeface="Times New Roman" pitchFamily="18" charset="0"/>
              </a:rPr>
              <a:t>Virus Structure </a:t>
            </a:r>
            <a:r>
              <a:rPr lang="en-US" dirty="0" smtClean="0">
                <a:solidFill>
                  <a:srgbClr val="C00000"/>
                </a:solidFill>
              </a:rPr>
              <a:t/>
            </a:r>
            <a:br>
              <a:rPr lang="en-US" dirty="0" smtClean="0">
                <a:solidFill>
                  <a:srgbClr val="C00000"/>
                </a:solidFill>
              </a:rPr>
            </a:br>
            <a:endParaRPr lang="en-US" dirty="0">
              <a:solidFill>
                <a:srgbClr val="C00000"/>
              </a:solidFill>
            </a:endParaRPr>
          </a:p>
        </p:txBody>
      </p:sp>
      <p:pic>
        <p:nvPicPr>
          <p:cNvPr id="4" name="عنصر نائب للمحتوى 3" descr="2effc5b6f748963d346ae11763b12f9ef34ba8af.jpg"/>
          <p:cNvPicPr>
            <a:picLocks noGrp="1" noChangeAspect="1"/>
          </p:cNvPicPr>
          <p:nvPr>
            <p:ph idx="1"/>
          </p:nvPr>
        </p:nvPicPr>
        <p:blipFill>
          <a:blip r:embed="rId2" cstate="print"/>
          <a:stretch>
            <a:fillRect/>
          </a:stretch>
        </p:blipFill>
        <p:spPr>
          <a:xfrm>
            <a:off x="1295400" y="1295400"/>
            <a:ext cx="6543734" cy="491379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910858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Capsid</a:t>
            </a:r>
            <a:r>
              <a:rPr lang="en-US" sz="2400" dirty="0" smtClean="0">
                <a:solidFill>
                  <a:srgbClr val="C00000"/>
                </a:solidFill>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capsid is the protein shell that encloses the nucleic acid; with its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enclosed nucleic acid, it is called the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nucleocapsid</a:t>
            </a:r>
            <a:r>
              <a:rPr kumimoji="0" lang="en-US"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endParaRPr lang="en-US" sz="2400" dirty="0">
              <a:solidFill>
                <a:srgbClr val="00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This shell is composed of protein organized in subunits known as </a:t>
            </a:r>
          </a:p>
          <a:p>
            <a:pPr marL="0" marR="0" lvl="0" indent="0" algn="l"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capsomers</a:t>
            </a:r>
            <a:r>
              <a:rPr kumimoji="0" lang="en-US"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They are closely associated with the nucleic acid and reflect</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its configuration, either a rod-shaped helix or a polygon-shaped sphere.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capsid has three functions: </a:t>
            </a: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AutoNum type="arabicParenBoth"/>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it protects the nucleic acid from digestion by enzymes, </a:t>
            </a:r>
          </a:p>
          <a:p>
            <a:pPr marL="457200" marR="0" lvl="0" indent="-45720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contains special sites on its surface that allow the virion to attach to</a:t>
            </a:r>
          </a:p>
          <a:p>
            <a:pPr marL="457200" marR="0" lvl="0" indent="-45720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host cell.</a:t>
            </a:r>
          </a:p>
          <a:p>
            <a:pPr marL="457200" marR="0" lvl="0" indent="-45720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 provides proteins that enable the virion to penetrate the host cell</a:t>
            </a:r>
          </a:p>
          <a:p>
            <a:pPr marL="457200" marR="0" lvl="0" indent="-45720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membrane and, in some cases, to inject the infectious nucleic acid into the cell's cytoplasm.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8600" y="609600"/>
            <a:ext cx="85344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Envelope</a:t>
            </a:r>
            <a:r>
              <a:rPr lang="en-US" sz="2400" dirty="0" smtClean="0">
                <a:solidFill>
                  <a:srgbClr val="C00000"/>
                </a:solidFill>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Many types of virus have a glycoprotein envelope surrounding the </a:t>
            </a:r>
          </a:p>
          <a:p>
            <a:pPr marL="0" marR="0" lvl="0" indent="0" algn="just"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nucleocapsid</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envelope is composed of two lipid layers interspersed with     protein molecules (lipoprotein bilayer) and may contain material </a:t>
            </a:r>
          </a:p>
          <a:p>
            <a:pPr marL="0" marR="0" lvl="0" indent="0" algn="just"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from the membrane of a host cell as well as that of viral origin. </a:t>
            </a:r>
          </a:p>
          <a:p>
            <a:pPr marL="0" marR="0" lvl="0" indent="0" algn="just"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Many viruses also develop spikes made of glycoprotein on their</a:t>
            </a:r>
          </a:p>
          <a:p>
            <a:pPr marL="0" marR="0" lvl="0" indent="0" algn="just"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envelopes that help them to attach to specific cell surfaces.</a:t>
            </a:r>
          </a:p>
          <a:p>
            <a:pPr marL="0" marR="0" lvl="0" indent="0" algn="just" defTabSz="914400" rtl="0" eaLnBrk="0" fontAlgn="base" latinLnBrk="0" hangingPunct="0">
              <a:lnSpc>
                <a:spcPct val="100000"/>
              </a:lnSpc>
              <a:spcBef>
                <a:spcPct val="0"/>
              </a:spcBef>
              <a:spcAft>
                <a:spcPct val="0"/>
              </a:spcAft>
              <a:buClrTx/>
              <a:buSzTx/>
              <a:tabLst/>
            </a:pPr>
            <a:endParaRPr lang="en-US" sz="2400" dirty="0" smtClean="0">
              <a:solidFill>
                <a:srgbClr val="00000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en-US" sz="2400" dirty="0" smtClean="0">
                <a:latin typeface="Times New Roman" pitchFamily="18" charset="0"/>
                <a:cs typeface="Times New Roman" pitchFamily="18" charset="0"/>
              </a:rPr>
              <a:t>Enveloped viruses are formed by </a:t>
            </a:r>
            <a:r>
              <a:rPr lang="en-US" sz="2400" b="1" dirty="0" smtClean="0">
                <a:solidFill>
                  <a:srgbClr val="FF0000"/>
                </a:solidFill>
                <a:latin typeface="Times New Roman" pitchFamily="18" charset="0"/>
                <a:cs typeface="Times New Roman" pitchFamily="18" charset="0"/>
              </a:rPr>
              <a:t>budding</a:t>
            </a:r>
            <a:r>
              <a:rPr lang="en-US" sz="2400" dirty="0" smtClean="0">
                <a:latin typeface="Times New Roman" pitchFamily="18" charset="0"/>
                <a:cs typeface="Times New Roman" pitchFamily="18" charset="0"/>
              </a:rPr>
              <a:t> through cellular membranes, usually the plasma membrane but sometimes an internal membrane such as the ER, </a:t>
            </a:r>
            <a:r>
              <a:rPr lang="en-US" sz="2400" dirty="0" err="1" smtClean="0">
                <a:latin typeface="Times New Roman" pitchFamily="18" charset="0"/>
                <a:cs typeface="Times New Roman" pitchFamily="18" charset="0"/>
              </a:rPr>
              <a:t>golgi</a:t>
            </a:r>
            <a:r>
              <a:rPr lang="en-US" sz="2400" dirty="0" smtClean="0">
                <a:latin typeface="Times New Roman" pitchFamily="18" charset="0"/>
                <a:cs typeface="Times New Roman" pitchFamily="18" charset="0"/>
              </a:rPr>
              <a:t>, or nucleus.</a:t>
            </a: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52401" y="381000"/>
            <a:ext cx="88392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Nucleic Acid</a:t>
            </a:r>
            <a:r>
              <a:rPr kumimoji="0" lang="en-US" sz="2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Just as in cells, the nucleic acid of each virus encodes  the genetic information for the synthesis of all proteins.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While the double-stranded DNA is responsible for this in prokaryotic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and eukaryotic cells, only a few groups of viruses use DNA.</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Most viruses maintain all their genetic information with the single-stranded  RNA.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There are two types of RNA-based viruses.</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In most, the genomic RNA is termed a plus strand because it acts as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messenger RNA for direct synthesis (translation) of viral protein.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few, however, have negative strands of RNA. In these cases,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virion has an enzyme, called </a:t>
            </a:r>
            <a:r>
              <a:rPr kumimoji="0" lang="en-US" sz="2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RNA-dependent RNA polymerase </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(transcriptase), which must first catalyze the production of</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complementary messenger RNA from the virion genomic RNA before</a:t>
            </a: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viral protein synthesis can occur.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52400" y="1447800"/>
            <a:ext cx="8763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During the process of </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viral replication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 virus induces a living host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cell to synthesize the essential components for the synthesis of new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viral particles. The particles are then assembled into the correct structure , and the newly formed virions escape from  the cell to infect other cells. The viral replication steps are as follows: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304800" y="3733800"/>
            <a:ext cx="8618065"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justLow"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1- Attachment</a:t>
            </a:r>
            <a:endPar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first step in the replication process is </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attachment.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In this step,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virus adsorbs to a susceptible host cell. High specificity exists</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between virus and cell, and the envelope spikes may unite with cell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surface receptors. Receptors may exist on bacterial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pili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or flagella or</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on the host cell membrane.</a:t>
            </a:r>
          </a:p>
        </p:txBody>
      </p:sp>
      <p:sp>
        <p:nvSpPr>
          <p:cNvPr id="4" name="مستطيل 3"/>
          <p:cNvSpPr/>
          <p:nvPr/>
        </p:nvSpPr>
        <p:spPr>
          <a:xfrm>
            <a:off x="457200" y="609600"/>
            <a:ext cx="4421275" cy="646331"/>
          </a:xfrm>
          <a:prstGeom prst="rect">
            <a:avLst/>
          </a:prstGeom>
        </p:spPr>
        <p:txBody>
          <a:bodyPr wrap="none">
            <a:spAutoFit/>
          </a:bodyPr>
          <a:lstStyle/>
          <a:p>
            <a:r>
              <a:rPr lang="en-US" sz="3600" b="1" dirty="0" smtClean="0">
                <a:ln w="17780" cmpd="sng">
                  <a:solidFill>
                    <a:srgbClr val="FFFFFF"/>
                  </a:solidFill>
                  <a:prstDash val="solid"/>
                  <a:miter lim="800000"/>
                </a:ln>
                <a:solidFill>
                  <a:srgbClr val="C00000"/>
                </a:solidFill>
                <a:effectLst>
                  <a:outerShdw blurRad="50800" algn="tl" rotWithShape="0">
                    <a:srgbClr val="000000"/>
                  </a:outerShdw>
                </a:effectLst>
                <a:latin typeface="Carmina Blk BT" pitchFamily="18" charset="0"/>
                <a:cs typeface="Times New Roman" pitchFamily="18" charset="0"/>
              </a:rPr>
              <a:t>Viral replication </a:t>
            </a:r>
            <a:endParaRPr lang="en-US" sz="3600"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457200"/>
            <a:ext cx="8153400" cy="2677656"/>
          </a:xfrm>
          <a:prstGeom prst="rect">
            <a:avLst/>
          </a:prstGeom>
        </p:spPr>
        <p:txBody>
          <a:bodyPr wrap="square">
            <a:spAutoFit/>
          </a:bodyPr>
          <a:lstStyle/>
          <a:p>
            <a:pPr lvl="0" algn="justLow"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2- Penetration</a:t>
            </a:r>
            <a:r>
              <a:rPr lang="en-US" sz="2400" dirty="0" smtClean="0">
                <a:solidFill>
                  <a:srgbClr val="FF0000"/>
                </a:solidFill>
                <a:latin typeface="Times New Roman" pitchFamily="18" charset="0"/>
                <a:ea typeface="Times New Roman" pitchFamily="18" charset="0"/>
                <a:cs typeface="Times New Roman" pitchFamily="18" charset="0"/>
              </a:rPr>
              <a:t> </a:t>
            </a:r>
            <a:r>
              <a:rPr lang="en-US" sz="2400" b="1" dirty="0" smtClean="0">
                <a:solidFill>
                  <a:srgbClr val="FF0000"/>
                </a:solidFill>
                <a:latin typeface="Times New Roman" pitchFamily="18" charset="0"/>
                <a:ea typeface="Times New Roman" pitchFamily="18" charset="0"/>
                <a:cs typeface="Times New Roman" pitchFamily="18" charset="0"/>
              </a:rPr>
              <a:t>and uncoating</a:t>
            </a:r>
          </a:p>
          <a:p>
            <a:pPr lvl="0" algn="justLow" fontAlgn="base">
              <a:spcBef>
                <a:spcPct val="0"/>
              </a:spcBef>
              <a:spcAft>
                <a:spcPct val="0"/>
              </a:spcAft>
            </a:pPr>
            <a:endParaRPr lang="en-US" sz="2400" dirty="0" smtClean="0">
              <a:solidFill>
                <a:srgbClr val="000000"/>
              </a:solidFill>
              <a:latin typeface="Times New Roman" pitchFamily="18" charset="0"/>
              <a:ea typeface="Times New Roman" pitchFamily="18" charset="0"/>
              <a:cs typeface="Times New Roman" pitchFamily="18" charset="0"/>
            </a:endParaRPr>
          </a:p>
          <a:p>
            <a:pPr lvl="0" algn="justLow" eaLnBrk="0" fontAlgn="base" hangingPunct="0">
              <a:spcBef>
                <a:spcPct val="0"/>
              </a:spcBef>
              <a:spcAft>
                <a:spcPct val="0"/>
              </a:spcAft>
            </a:pPr>
            <a:r>
              <a:rPr lang="en-US" sz="2400" dirty="0" smtClean="0">
                <a:solidFill>
                  <a:srgbClr val="000000"/>
                </a:solidFill>
                <a:latin typeface="Times New Roman" pitchFamily="18" charset="0"/>
                <a:ea typeface="Times New Roman" pitchFamily="18" charset="0"/>
                <a:cs typeface="Times New Roman" pitchFamily="18" charset="0"/>
              </a:rPr>
              <a:t>The next step is </a:t>
            </a:r>
            <a:r>
              <a:rPr lang="en-US" sz="2400" b="1" dirty="0" smtClean="0">
                <a:solidFill>
                  <a:srgbClr val="000000"/>
                </a:solidFill>
                <a:latin typeface="Times New Roman" pitchFamily="18" charset="0"/>
                <a:ea typeface="Times New Roman" pitchFamily="18" charset="0"/>
                <a:cs typeface="Times New Roman" pitchFamily="18" charset="0"/>
              </a:rPr>
              <a:t>penetration</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b="1" dirty="0" smtClean="0">
                <a:solidFill>
                  <a:srgbClr val="000000"/>
                </a:solidFill>
                <a:latin typeface="Times New Roman" pitchFamily="18" charset="0"/>
                <a:ea typeface="Times New Roman" pitchFamily="18" charset="0"/>
                <a:cs typeface="Times New Roman" pitchFamily="18" charset="0"/>
              </a:rPr>
              <a:t>and uncoating </a:t>
            </a:r>
            <a:r>
              <a:rPr lang="en-US" sz="2400" dirty="0" smtClean="0">
                <a:solidFill>
                  <a:srgbClr val="000000"/>
                </a:solidFill>
                <a:latin typeface="Times New Roman" pitchFamily="18" charset="0"/>
                <a:ea typeface="Times New Roman" pitchFamily="18" charset="0"/>
                <a:cs typeface="Times New Roman" pitchFamily="18" charset="0"/>
              </a:rPr>
              <a:t>of the virus or the viral genome into the cell. This step may occur by </a:t>
            </a:r>
            <a:r>
              <a:rPr lang="en-US" sz="2400" b="1" dirty="0" smtClean="0">
                <a:solidFill>
                  <a:srgbClr val="FF0000"/>
                </a:solidFill>
                <a:latin typeface="Times New Roman" pitchFamily="18" charset="0"/>
                <a:ea typeface="Times New Roman" pitchFamily="18" charset="0"/>
                <a:cs typeface="Times New Roman" pitchFamily="18" charset="0"/>
              </a:rPr>
              <a:t>phagocytosis</a:t>
            </a:r>
            <a:r>
              <a:rPr lang="en-US" sz="2400" dirty="0" smtClean="0">
                <a:solidFill>
                  <a:srgbClr val="000000"/>
                </a:solidFill>
                <a:latin typeface="Times New Roman" pitchFamily="18" charset="0"/>
                <a:ea typeface="Times New Roman" pitchFamily="18" charset="0"/>
                <a:cs typeface="Times New Roman" pitchFamily="18" charset="0"/>
              </a:rPr>
              <a:t>; or the  envelope of the virus  may </a:t>
            </a:r>
            <a:r>
              <a:rPr lang="en-US" sz="2400" b="1" dirty="0" smtClean="0">
                <a:solidFill>
                  <a:srgbClr val="C00000"/>
                </a:solidFill>
                <a:latin typeface="Times New Roman" pitchFamily="18" charset="0"/>
                <a:ea typeface="Times New Roman" pitchFamily="18" charset="0"/>
                <a:cs typeface="Times New Roman" pitchFamily="18" charset="0"/>
              </a:rPr>
              <a:t>blend</a:t>
            </a:r>
            <a:r>
              <a:rPr lang="en-US" sz="2400" dirty="0" smtClean="0">
                <a:solidFill>
                  <a:srgbClr val="000000"/>
                </a:solidFill>
                <a:latin typeface="Times New Roman" pitchFamily="18" charset="0"/>
                <a:ea typeface="Times New Roman" pitchFamily="18" charset="0"/>
                <a:cs typeface="Times New Roman" pitchFamily="18" charset="0"/>
              </a:rPr>
              <a:t> with the cell membrane; or the virus  may “</a:t>
            </a:r>
            <a:r>
              <a:rPr lang="en-US" sz="2400" b="1" dirty="0" smtClean="0">
                <a:solidFill>
                  <a:srgbClr val="C00000"/>
                </a:solidFill>
                <a:latin typeface="Times New Roman" pitchFamily="18" charset="0"/>
                <a:ea typeface="Times New Roman" pitchFamily="18" charset="0"/>
                <a:cs typeface="Times New Roman" pitchFamily="18" charset="0"/>
              </a:rPr>
              <a:t>inject</a:t>
            </a:r>
            <a:r>
              <a:rPr lang="en-US" sz="2400" dirty="0" smtClean="0">
                <a:solidFill>
                  <a:srgbClr val="000000"/>
                </a:solidFill>
                <a:latin typeface="Times New Roman" pitchFamily="18" charset="0"/>
                <a:ea typeface="Times New Roman" pitchFamily="18" charset="0"/>
                <a:cs typeface="Times New Roman" pitchFamily="18" charset="0"/>
              </a:rPr>
              <a:t>” its  genome into the host cell (Bacteriophage). </a:t>
            </a: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52400" y="381000"/>
            <a:ext cx="9197582" cy="489364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justLow"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3- Replication </a:t>
            </a:r>
          </a:p>
          <a:p>
            <a:pPr lvl="0" algn="justLow" fontAlgn="base">
              <a:spcBef>
                <a:spcPct val="0"/>
              </a:spcBef>
              <a:spcAft>
                <a:spcPct val="0"/>
              </a:spcAft>
            </a:pPr>
            <a:endParaRPr lang="en-US" sz="2400" b="1" dirty="0" smtClean="0">
              <a:solidFill>
                <a:srgbClr val="FF0000"/>
              </a:solidFill>
              <a:latin typeface="Times New Roman" pitchFamily="18" charset="0"/>
              <a:ea typeface="Times New Roman" pitchFamily="18" charset="0"/>
              <a:cs typeface="Times New Roman" pitchFamily="18" charset="0"/>
            </a:endParaRPr>
          </a:p>
          <a:p>
            <a:pPr lvl="0" algn="justLow" fontAlgn="base">
              <a:spcBef>
                <a:spcPct val="0"/>
              </a:spcBef>
              <a:spcAft>
                <a:spcPct val="0"/>
              </a:spcAf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replication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steps of the process occur next. The protein capsid is</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stripped away from the genome, and the genome is freed in the cell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cytoplasm. </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2400" dirty="0" smtClean="0">
                <a:solidFill>
                  <a:srgbClr val="000000"/>
                </a:solidFill>
                <a:latin typeface="Times New Roman" pitchFamily="18" charset="0"/>
                <a:ea typeface="Times New Roman" pitchFamily="18" charset="0"/>
                <a:cs typeface="Times New Roman" pitchFamily="18" charset="0"/>
              </a:rPr>
              <a:t> -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If the genome consists of RNA, the genome acts as  a messenger RNA</a:t>
            </a:r>
          </a:p>
          <a:p>
            <a:pPr marL="0" marR="0" lvl="0" indent="0" algn="just" defTabSz="914400" rtl="0" eaLnBrk="1" fontAlgn="base" latinLnBrk="0" hangingPunct="1">
              <a:lnSpc>
                <a:spcPct val="100000"/>
              </a:lnSpc>
              <a:spcBef>
                <a:spcPct val="0"/>
              </a:spcBef>
              <a:spcAft>
                <a:spcPct val="0"/>
              </a:spcAft>
              <a:buClrTx/>
              <a:buSzTx/>
              <a:buFontTx/>
              <a:buNone/>
              <a:tabLst/>
            </a:pPr>
            <a:r>
              <a:rPr lang="en-US" sz="2400" dirty="0" smtClean="0">
                <a:solidFill>
                  <a:srgbClr val="000000"/>
                </a:solidFill>
                <a:latin typeface="Times New Roman" pitchFamily="18" charset="0"/>
                <a:ea typeface="Times New Roman" pitchFamily="18" charset="0"/>
                <a:cs typeface="Times New Roman" pitchFamily="18" charset="0"/>
              </a:rPr>
              <a:t>   (mRNA)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molecule and provides the genetic codes for the  synthesis of </a:t>
            </a:r>
          </a:p>
          <a:p>
            <a:pPr marL="0" marR="0" lvl="0" indent="0" algn="just" defTabSz="914400" rtl="0" eaLnBrk="1" fontAlgn="base" latinLnBrk="0" hangingPunct="1">
              <a:lnSpc>
                <a:spcPct val="100000"/>
              </a:lnSpc>
              <a:spcBef>
                <a:spcPct val="0"/>
              </a:spcBef>
              <a:spcAft>
                <a:spcPct val="0"/>
              </a:spcAft>
              <a:buClrTx/>
              <a:buSzTx/>
              <a:buFontTx/>
              <a:buNone/>
              <a:tabLst/>
            </a:pPr>
            <a:r>
              <a:rPr lang="en-US" sz="2400" dirty="0" smtClean="0">
                <a:solidFill>
                  <a:srgbClr val="000000"/>
                </a:solidFill>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enzymes. The enzymes are used for the synthesis of viral genomes and </a:t>
            </a:r>
          </a:p>
          <a:p>
            <a:pPr marL="0" marR="0" lvl="0" indent="0" algn="just" defTabSz="914400" rtl="0" eaLnBrk="1" fontAlgn="base" latinLnBrk="0" hangingPunct="1">
              <a:lnSpc>
                <a:spcPct val="100000"/>
              </a:lnSpc>
              <a:spcBef>
                <a:spcPct val="0"/>
              </a:spcBef>
              <a:spcAft>
                <a:spcPct val="0"/>
              </a:spcAft>
              <a:buClrTx/>
              <a:buSzTx/>
              <a:buFontTx/>
              <a:buNone/>
              <a:tabLst/>
            </a:pPr>
            <a:r>
              <a:rPr lang="en-US" sz="2400" dirty="0" smtClean="0">
                <a:solidFill>
                  <a:srgbClr val="000000"/>
                </a:solidFill>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capsomeres and the assembly of these components  into new viruses.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If the viral genome consists of DNA, it provides the genetic code for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synthesis of messenger RNA molecules, and  the process proceeds.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04800" y="838200"/>
            <a:ext cx="8458200" cy="2308324"/>
          </a:xfrm>
          <a:prstGeom prst="rect">
            <a:avLst/>
          </a:prstGeom>
        </p:spPr>
        <p:txBody>
          <a:bodyPr wrap="square">
            <a:spAutoFit/>
          </a:bodyPr>
          <a:lstStyle/>
          <a:p>
            <a:pPr algn="just"/>
            <a:r>
              <a:rPr lang="en-US" sz="2400" b="1" dirty="0" smtClean="0">
                <a:solidFill>
                  <a:srgbClr val="FF0000"/>
                </a:solidFill>
                <a:latin typeface="Times New Roman" pitchFamily="18" charset="0"/>
                <a:cs typeface="Times New Roman" pitchFamily="18" charset="0"/>
              </a:rPr>
              <a:t>4- Assembly </a:t>
            </a:r>
          </a:p>
          <a:p>
            <a:pPr algn="just"/>
            <a:r>
              <a:rPr lang="en-US" sz="2400" dirty="0" smtClean="0">
                <a:latin typeface="Times New Roman" pitchFamily="18" charset="0"/>
                <a:cs typeface="Times New Roman" pitchFamily="18" charset="0"/>
              </a:rPr>
              <a:t>Once </a:t>
            </a:r>
            <a:r>
              <a:rPr lang="en-US" sz="2400" dirty="0">
                <a:latin typeface="Times New Roman" pitchFamily="18" charset="0"/>
                <a:cs typeface="Times New Roman" pitchFamily="18" charset="0"/>
              </a:rPr>
              <a:t>the viral genomes and capsomeres have been synthesized, they are assembled to form new virions. This </a:t>
            </a:r>
            <a:r>
              <a:rPr lang="en-US" sz="2400" b="1" dirty="0">
                <a:latin typeface="Times New Roman" pitchFamily="18" charset="0"/>
                <a:cs typeface="Times New Roman" pitchFamily="18" charset="0"/>
              </a:rPr>
              <a:t>assembly</a:t>
            </a:r>
            <a:r>
              <a:rPr lang="en-US" sz="2400" dirty="0">
                <a:latin typeface="Times New Roman" pitchFamily="18" charset="0"/>
                <a:cs typeface="Times New Roman" pitchFamily="18" charset="0"/>
              </a:rPr>
              <a:t> may take place in the </a:t>
            </a:r>
            <a:r>
              <a:rPr lang="en-US" sz="2400" b="1" dirty="0">
                <a:solidFill>
                  <a:srgbClr val="FF0000"/>
                </a:solidFill>
                <a:latin typeface="Times New Roman" pitchFamily="18" charset="0"/>
                <a:cs typeface="Times New Roman" pitchFamily="18" charset="0"/>
              </a:rPr>
              <a:t>cytoplasm</a:t>
            </a:r>
            <a:r>
              <a:rPr lang="en-US" sz="2400" dirty="0">
                <a:latin typeface="Times New Roman" pitchFamily="18" charset="0"/>
                <a:cs typeface="Times New Roman" pitchFamily="18" charset="0"/>
              </a:rPr>
              <a:t> or in the </a:t>
            </a:r>
            <a:r>
              <a:rPr lang="en-US" sz="2400" b="1" dirty="0">
                <a:solidFill>
                  <a:srgbClr val="FF0000"/>
                </a:solidFill>
                <a:latin typeface="Times New Roman" pitchFamily="18" charset="0"/>
                <a:cs typeface="Times New Roman" pitchFamily="18" charset="0"/>
              </a:rPr>
              <a:t>nucleus</a:t>
            </a:r>
            <a:r>
              <a:rPr lang="en-US" sz="2400" dirty="0">
                <a:latin typeface="Times New Roman" pitchFamily="18" charset="0"/>
                <a:cs typeface="Times New Roman" pitchFamily="18" charset="0"/>
              </a:rPr>
              <a:t> of the host cell. After the assembly is complete, the virions are ready to be released into the environment </a:t>
            </a:r>
          </a:p>
        </p:txBody>
      </p:sp>
      <p:sp>
        <p:nvSpPr>
          <p:cNvPr id="4" name="مستطيل 3"/>
          <p:cNvSpPr/>
          <p:nvPr/>
        </p:nvSpPr>
        <p:spPr>
          <a:xfrm>
            <a:off x="381000" y="3733800"/>
            <a:ext cx="8229600" cy="1938992"/>
          </a:xfrm>
          <a:prstGeom prst="rect">
            <a:avLst/>
          </a:prstGeom>
        </p:spPr>
        <p:txBody>
          <a:bodyPr wrap="square">
            <a:spAutoFit/>
          </a:bodyPr>
          <a:lstStyle/>
          <a:p>
            <a:pPr lvl="0" algn="justLow"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5. Release </a:t>
            </a:r>
          </a:p>
          <a:p>
            <a:pPr lvl="0" algn="justLow" fontAlgn="base">
              <a:spcBef>
                <a:spcPct val="0"/>
              </a:spcBef>
              <a:spcAft>
                <a:spcPct val="0"/>
              </a:spcAft>
            </a:pPr>
            <a:r>
              <a:rPr lang="en-US" sz="2400" dirty="0" smtClean="0">
                <a:solidFill>
                  <a:srgbClr val="000000"/>
                </a:solidFill>
                <a:latin typeface="Times New Roman" pitchFamily="18" charset="0"/>
                <a:ea typeface="Times New Roman" pitchFamily="18" charset="0"/>
                <a:cs typeface="Times New Roman" pitchFamily="18" charset="0"/>
              </a:rPr>
              <a:t>For the </a:t>
            </a:r>
            <a:r>
              <a:rPr lang="en-US" sz="2400" b="1" dirty="0" smtClean="0">
                <a:solidFill>
                  <a:srgbClr val="000000"/>
                </a:solidFill>
                <a:latin typeface="Times New Roman" pitchFamily="18" charset="0"/>
                <a:ea typeface="Times New Roman" pitchFamily="18" charset="0"/>
                <a:cs typeface="Times New Roman" pitchFamily="18" charset="0"/>
              </a:rPr>
              <a:t>release</a:t>
            </a:r>
            <a:r>
              <a:rPr lang="en-US" sz="2400" dirty="0" smtClean="0">
                <a:solidFill>
                  <a:srgbClr val="000000"/>
                </a:solidFill>
                <a:latin typeface="Times New Roman" pitchFamily="18" charset="0"/>
                <a:ea typeface="Times New Roman" pitchFamily="18" charset="0"/>
                <a:cs typeface="Times New Roman" pitchFamily="18" charset="0"/>
              </a:rPr>
              <a:t> of new viral particles, any of a number of processes may occur. For example, the host cell may be “biochemically exhausted,” and it may disintegrate, thereby releasing the virions.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57200" y="1582341"/>
            <a:ext cx="8229600" cy="4893647"/>
          </a:xfrm>
          <a:prstGeom prst="rect">
            <a:avLst/>
          </a:prstGeom>
        </p:spPr>
        <p:txBody>
          <a:bodyPr wrap="square">
            <a:spAutoFit/>
          </a:bodyPr>
          <a:lstStyle/>
          <a:p>
            <a:pPr algn="just"/>
            <a:r>
              <a:rPr lang="en-US" sz="2400" b="1" dirty="0">
                <a:solidFill>
                  <a:srgbClr val="C00000"/>
                </a:solidFill>
                <a:latin typeface="Times New Roman" pitchFamily="18" charset="0"/>
                <a:cs typeface="Times New Roman" pitchFamily="18" charset="0"/>
              </a:rPr>
              <a:t>Without a host cell, viruses cannot carry out </a:t>
            </a:r>
            <a:r>
              <a:rPr lang="en-US" sz="2400" b="1" dirty="0" smtClean="0">
                <a:solidFill>
                  <a:srgbClr val="C00000"/>
                </a:solidFill>
                <a:latin typeface="Times New Roman" pitchFamily="18" charset="0"/>
                <a:cs typeface="Times New Roman" pitchFamily="18" charset="0"/>
              </a:rPr>
              <a:t>their                          </a:t>
            </a:r>
            <a:r>
              <a:rPr lang="en-US" sz="2400" b="1" dirty="0">
                <a:solidFill>
                  <a:srgbClr val="C00000"/>
                </a:solidFill>
                <a:latin typeface="Times New Roman" pitchFamily="18" charset="0"/>
                <a:cs typeface="Times New Roman" pitchFamily="18" charset="0"/>
              </a:rPr>
              <a:t>life-sustaining functions or reproduce</a:t>
            </a:r>
            <a:r>
              <a:rPr lang="en-US" sz="2400" b="1" dirty="0" smtClean="0">
                <a:solidFill>
                  <a:srgbClr val="C00000"/>
                </a:solidFill>
                <a:latin typeface="Times New Roman" pitchFamily="18" charset="0"/>
                <a:cs typeface="Times New Roman" pitchFamily="18" charset="0"/>
              </a:rPr>
              <a:t>. Because :  </a:t>
            </a:r>
          </a:p>
          <a:p>
            <a:pPr algn="just"/>
            <a:endParaRPr lang="en-US" sz="2400" dirty="0" smtClean="0">
              <a:latin typeface="Times New Roman" pitchFamily="18" charset="0"/>
              <a:cs typeface="Times New Roman" pitchFamily="18" charset="0"/>
            </a:endParaRPr>
          </a:p>
          <a:p>
            <a:pPr algn="just">
              <a:buFontTx/>
              <a:buChar char="-"/>
            </a:pPr>
            <a:r>
              <a:rPr lang="en-US" sz="2400" dirty="0" smtClean="0">
                <a:latin typeface="Times New Roman" pitchFamily="18" charset="0"/>
                <a:cs typeface="Times New Roman" pitchFamily="18" charset="0"/>
              </a:rPr>
              <a:t>They </a:t>
            </a:r>
            <a:r>
              <a:rPr lang="en-US" sz="2400" dirty="0">
                <a:latin typeface="Times New Roman" pitchFamily="18" charset="0"/>
                <a:cs typeface="Times New Roman" pitchFamily="18" charset="0"/>
              </a:rPr>
              <a:t>cannot </a:t>
            </a:r>
            <a:r>
              <a:rPr lang="en-US" sz="2400" b="1" dirty="0">
                <a:solidFill>
                  <a:srgbClr val="FF0000"/>
                </a:solidFill>
                <a:latin typeface="Times New Roman" pitchFamily="18" charset="0"/>
                <a:cs typeface="Times New Roman" pitchFamily="18" charset="0"/>
              </a:rPr>
              <a:t>synthesize proteins</a:t>
            </a:r>
            <a:r>
              <a:rPr lang="en-US" sz="2400" dirty="0">
                <a:latin typeface="Times New Roman" pitchFamily="18" charset="0"/>
                <a:cs typeface="Times New Roman" pitchFamily="18" charset="0"/>
              </a:rPr>
              <a:t>, because they </a:t>
            </a:r>
            <a:r>
              <a:rPr lang="en-US" sz="2400" b="1" dirty="0">
                <a:solidFill>
                  <a:srgbClr val="FF0000"/>
                </a:solidFill>
                <a:latin typeface="Times New Roman" pitchFamily="18" charset="0"/>
                <a:cs typeface="Times New Roman" pitchFamily="18" charset="0"/>
              </a:rPr>
              <a:t>lack ribosomes</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and </a:t>
            </a:r>
            <a:r>
              <a:rPr lang="en-US" sz="2400" dirty="0">
                <a:latin typeface="Times New Roman" pitchFamily="18" charset="0"/>
                <a:cs typeface="Times New Roman" pitchFamily="18" charset="0"/>
              </a:rPr>
              <a:t>must use the ribosomes of their host cells to translate viral messenger RNA </a:t>
            </a:r>
            <a:r>
              <a:rPr lang="en-US" sz="2400" dirty="0" smtClean="0">
                <a:latin typeface="Times New Roman" pitchFamily="18" charset="0"/>
                <a:cs typeface="Times New Roman" pitchFamily="18" charset="0"/>
              </a:rPr>
              <a:t>(mRNA) into </a:t>
            </a:r>
            <a:r>
              <a:rPr lang="en-US" sz="2400" dirty="0">
                <a:latin typeface="Times New Roman" pitchFamily="18" charset="0"/>
                <a:cs typeface="Times New Roman" pitchFamily="18" charset="0"/>
              </a:rPr>
              <a:t>viral proteins. </a:t>
            </a:r>
            <a:endParaRPr lang="en-US" sz="2400" dirty="0" smtClean="0">
              <a:latin typeface="Times New Roman" pitchFamily="18" charset="0"/>
              <a:cs typeface="Times New Roman" pitchFamily="18" charset="0"/>
            </a:endParaRPr>
          </a:p>
          <a:p>
            <a:pPr algn="just">
              <a:buFontTx/>
              <a:buChar char="-"/>
            </a:pPr>
            <a:endParaRPr lang="en-US" sz="2400" dirty="0" smtClean="0">
              <a:latin typeface="Times New Roman" pitchFamily="18" charset="0"/>
              <a:cs typeface="Times New Roman" pitchFamily="18" charset="0"/>
            </a:endParaRPr>
          </a:p>
          <a:p>
            <a:pPr algn="just">
              <a:buFontTx/>
              <a:buChar cha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Viruses </a:t>
            </a:r>
            <a:r>
              <a:rPr lang="en-US" sz="2400" dirty="0">
                <a:latin typeface="Times New Roman" pitchFamily="18" charset="0"/>
                <a:cs typeface="Times New Roman" pitchFamily="18" charset="0"/>
              </a:rPr>
              <a:t>cannot </a:t>
            </a:r>
            <a:r>
              <a:rPr lang="en-US" sz="2400" b="1" dirty="0">
                <a:solidFill>
                  <a:srgbClr val="FF0000"/>
                </a:solidFill>
                <a:latin typeface="Times New Roman" pitchFamily="18" charset="0"/>
                <a:cs typeface="Times New Roman" pitchFamily="18" charset="0"/>
              </a:rPr>
              <a:t>generate or store energy </a:t>
            </a:r>
            <a:r>
              <a:rPr lang="en-US" sz="2400" dirty="0">
                <a:latin typeface="Times New Roman" pitchFamily="18" charset="0"/>
                <a:cs typeface="Times New Roman" pitchFamily="18" charset="0"/>
              </a:rPr>
              <a:t>in the form of adenosine triphosphate </a:t>
            </a:r>
            <a:r>
              <a:rPr lang="en-US" sz="2400" b="1" dirty="0">
                <a:latin typeface="Times New Roman" pitchFamily="18" charset="0"/>
                <a:cs typeface="Times New Roman" pitchFamily="18" charset="0"/>
              </a:rPr>
              <a:t>(ATP), </a:t>
            </a:r>
            <a:r>
              <a:rPr lang="en-US" sz="2400" dirty="0">
                <a:latin typeface="Times New Roman" pitchFamily="18" charset="0"/>
                <a:cs typeface="Times New Roman" pitchFamily="18" charset="0"/>
              </a:rPr>
              <a:t>but have to derive their energy, and all other metabolic functions, from the host cell. </a:t>
            </a:r>
            <a:endParaRPr lang="en-US" sz="2400" dirty="0" smtClean="0">
              <a:latin typeface="Times New Roman" pitchFamily="18" charset="0"/>
              <a:cs typeface="Times New Roman" pitchFamily="18" charset="0"/>
            </a:endParaRPr>
          </a:p>
          <a:p>
            <a:pPr algn="just">
              <a:buFontTx/>
              <a:buChar char="-"/>
            </a:pPr>
            <a:endParaRPr lang="en-US" sz="2400" dirty="0" smtClean="0">
              <a:latin typeface="Times New Roman" pitchFamily="18" charset="0"/>
              <a:cs typeface="Times New Roman" pitchFamily="18" charset="0"/>
            </a:endParaRPr>
          </a:p>
          <a:p>
            <a:pPr algn="just">
              <a:buFontTx/>
              <a:buChar cha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They </a:t>
            </a:r>
            <a:r>
              <a:rPr lang="en-US" sz="2400" dirty="0">
                <a:latin typeface="Times New Roman" pitchFamily="18" charset="0"/>
                <a:cs typeface="Times New Roman" pitchFamily="18" charset="0"/>
              </a:rPr>
              <a:t>also parasitize the cell for </a:t>
            </a:r>
            <a:r>
              <a:rPr lang="en-US" sz="2400" b="1" dirty="0">
                <a:solidFill>
                  <a:srgbClr val="FF0000"/>
                </a:solidFill>
                <a:latin typeface="Times New Roman" pitchFamily="18" charset="0"/>
                <a:cs typeface="Times New Roman" pitchFamily="18" charset="0"/>
              </a:rPr>
              <a:t>basic building materials</a:t>
            </a:r>
            <a:r>
              <a:rPr lang="en-US" sz="2400" dirty="0">
                <a:latin typeface="Times New Roman" pitchFamily="18" charset="0"/>
                <a:cs typeface="Times New Roman" pitchFamily="18" charset="0"/>
              </a:rPr>
              <a:t>, such as amino acids, nucleotides, and lipids (fats). </a:t>
            </a:r>
          </a:p>
        </p:txBody>
      </p:sp>
      <p:sp>
        <p:nvSpPr>
          <p:cNvPr id="5" name="مستطيل 4"/>
          <p:cNvSpPr/>
          <p:nvPr/>
        </p:nvSpPr>
        <p:spPr>
          <a:xfrm>
            <a:off x="381000" y="609600"/>
            <a:ext cx="8382000" cy="830997"/>
          </a:xfrm>
          <a:prstGeom prst="rect">
            <a:avLst/>
          </a:prstGeom>
        </p:spPr>
        <p:txBody>
          <a:bodyPr wrap="square">
            <a:spAutoFit/>
          </a:bodyPr>
          <a:lstStyle/>
          <a:p>
            <a:r>
              <a:rPr lang="en-US" sz="2400" b="1" dirty="0" smtClean="0">
                <a:solidFill>
                  <a:srgbClr val="C00000"/>
                </a:solidFill>
                <a:latin typeface="Times New Roman" pitchFamily="18" charset="0"/>
                <a:cs typeface="Times New Roman" pitchFamily="18" charset="0"/>
              </a:rPr>
              <a:t>Viruses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are noncellular genetic elements that use a living cell</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for their replication and have an extracellular state.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s://www.cliffsnotes.com/assets/8368.jpg"/>
          <p:cNvPicPr/>
          <p:nvPr/>
        </p:nvPicPr>
        <p:blipFill>
          <a:blip r:embed="rId2" cstate="print"/>
          <a:srcRect/>
          <a:stretch>
            <a:fillRect/>
          </a:stretch>
        </p:blipFill>
        <p:spPr bwMode="auto">
          <a:xfrm>
            <a:off x="2362200" y="152400"/>
            <a:ext cx="4523740" cy="5394960"/>
          </a:xfrm>
          <a:prstGeom prst="rect">
            <a:avLst/>
          </a:prstGeom>
          <a:noFill/>
          <a:ln w="9525">
            <a:noFill/>
            <a:miter lim="800000"/>
            <a:headEnd/>
            <a:tailEnd/>
          </a:ln>
        </p:spPr>
      </p:pic>
      <p:sp>
        <p:nvSpPr>
          <p:cNvPr id="28673" name="Rectangle 1"/>
          <p:cNvSpPr>
            <a:spLocks noChangeArrowheads="1"/>
          </p:cNvSpPr>
          <p:nvPr/>
        </p:nvSpPr>
        <p:spPr bwMode="auto">
          <a:xfrm>
            <a:off x="152400" y="5638800"/>
            <a:ext cx="8305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generalized representation of the replication of two viruses.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en-US" sz="2000" i="1" dirty="0" smtClean="0">
                <a:solidFill>
                  <a:srgbClr val="000000"/>
                </a:solidFill>
                <a:latin typeface="Times New Roman" pitchFamily="18" charset="0"/>
                <a:ea typeface="Times New Roman" pitchFamily="18" charset="0"/>
                <a:cs typeface="Times New Roman" pitchFamily="18" charset="0"/>
              </a:rPr>
              <a:t>- </a:t>
            </a:r>
            <a:r>
              <a:rPr kumimoji="0" lang="en-US" sz="20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Replication of a DNA virus is shown in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i="1"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Replication of an RNA virus is  displayed in (2)</a:t>
            </a:r>
            <a:r>
              <a:rPr kumimoji="0" lang="en-US" sz="20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304800"/>
            <a:ext cx="8458200" cy="3170099"/>
          </a:xfrm>
          <a:prstGeom prst="rect">
            <a:avLst/>
          </a:prstGeom>
        </p:spPr>
        <p:txBody>
          <a:bodyPr wrap="square">
            <a:spAutoFit/>
          </a:bodyPr>
          <a:lstStyle/>
          <a:p>
            <a:pPr algn="just"/>
            <a:r>
              <a:rPr lang="en-US" sz="2800" b="1" dirty="0">
                <a:solidFill>
                  <a:srgbClr val="C00000"/>
                </a:solidFill>
                <a:latin typeface="Times New Roman" pitchFamily="18" charset="0"/>
                <a:cs typeface="Times New Roman" pitchFamily="18" charset="0"/>
              </a:rPr>
              <a:t>Lytic cycle</a:t>
            </a:r>
          </a:p>
          <a:p>
            <a:pPr algn="just"/>
            <a:r>
              <a:rPr lang="en-US" sz="2400" dirty="0">
                <a:latin typeface="Times New Roman" pitchFamily="18" charset="0"/>
                <a:cs typeface="Times New Roman" pitchFamily="18" charset="0"/>
              </a:rPr>
              <a:t>The life cycle of viruses follows a basic pattern that involved entering a host and using that cell's machinery to create new virus particles which are then released an spread out to infect new cells. While there are variations, the process involves a basic set of steps. </a:t>
            </a:r>
            <a:r>
              <a:rPr lang="en-US" sz="2400" b="1" dirty="0">
                <a:solidFill>
                  <a:srgbClr val="FF0000"/>
                </a:solidFill>
                <a:latin typeface="Times New Roman" pitchFamily="18" charset="0"/>
                <a:cs typeface="Times New Roman" pitchFamily="18" charset="0"/>
              </a:rPr>
              <a:t>The Lytic cycle ends with the </a:t>
            </a:r>
            <a:r>
              <a:rPr lang="en-US" sz="2400" b="1" dirty="0" smtClean="0">
                <a:solidFill>
                  <a:srgbClr val="FF0000"/>
                </a:solidFill>
                <a:latin typeface="Times New Roman" pitchFamily="18" charset="0"/>
                <a:cs typeface="Times New Roman" pitchFamily="18" charset="0"/>
              </a:rPr>
              <a:t>destruction </a:t>
            </a:r>
            <a:r>
              <a:rPr lang="en-US" sz="2400" b="1" dirty="0">
                <a:solidFill>
                  <a:srgbClr val="FF0000"/>
                </a:solidFill>
                <a:latin typeface="Times New Roman" pitchFamily="18" charset="0"/>
                <a:cs typeface="Times New Roman" pitchFamily="18" charset="0"/>
              </a:rPr>
              <a:t>of the host cell (</a:t>
            </a:r>
            <a:r>
              <a:rPr lang="en-US" sz="2400" b="1" dirty="0" err="1">
                <a:solidFill>
                  <a:srgbClr val="FF0000"/>
                </a:solidFill>
                <a:latin typeface="Times New Roman" pitchFamily="18" charset="0"/>
                <a:cs typeface="Times New Roman" pitchFamily="18" charset="0"/>
              </a:rPr>
              <a:t>lysis</a:t>
            </a:r>
            <a:r>
              <a:rPr lang="en-US" sz="2400" b="1"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and release of many new viruses. The whole process may take a few hours to a few days.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52401" y="152400"/>
            <a:ext cx="8763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Lysogeny</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Cycle.</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Not all viruses multiply by the lytic cycle of reproduction.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Certain viruses  remain active within their host cells for a long period without replicating.</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This cycle is called the </a:t>
            </a: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lysogenic</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cycle.</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viruses are called </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temperate viruses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or </a:t>
            </a: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proviruses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because they do not bring death to the host cell immediately.</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lysogeny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temperate virus exists in a latent form within the host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cell and is usually integrated into the chromosome.</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Bacteriophages that remain latent within their bacterial host cell are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called </a:t>
            </a: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prophages</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 example of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lysogeny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occurs in </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HIV infection.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this case, the human immunodeficiency virus remains latent within</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host T-lymphocyte. An individual whose infection is at this stage</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will not experience the symptoms of AIDS until a later date.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farm7.staticflickr.com/6238/6374709127_d2cc7784de.jpg"/>
          <p:cNvPicPr/>
          <p:nvPr/>
        </p:nvPicPr>
        <p:blipFill>
          <a:blip r:embed="rId2" cstate="print"/>
          <a:srcRect/>
          <a:stretch>
            <a:fillRect/>
          </a:stretch>
        </p:blipFill>
        <p:spPr bwMode="auto">
          <a:xfrm>
            <a:off x="685800" y="533400"/>
            <a:ext cx="7239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a:xfrm>
            <a:off x="304800" y="304800"/>
            <a:ext cx="3962400" cy="50292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Lytic Cycle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Culminates in the death of the host cell</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Virulent viruses reproduce only by lytic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cyle</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Natural selection favors bacterial mutations with receptor sites that are resistant to a particular phage or that have restriction enzymes to destroy the phages.</a:t>
            </a:r>
          </a:p>
        </p:txBody>
      </p:sp>
      <p:sp>
        <p:nvSpPr>
          <p:cNvPr id="3" name="Rectangle 1028"/>
          <p:cNvSpPr txBox="1">
            <a:spLocks noChangeArrowheads="1"/>
          </p:cNvSpPr>
          <p:nvPr/>
        </p:nvSpPr>
        <p:spPr>
          <a:xfrm>
            <a:off x="4572000" y="228600"/>
            <a:ext cx="3810000" cy="5029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a:t>
            </a:r>
            <a:r>
              <a:rPr kumimoji="0" lang="en-US"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Lysogenic</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Cycle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Replication of the viral genome without destroying the host cell.</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 temperate virus may reproduce by either cycle. </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Lambda virus:  resembles T4 but only has a single short tail fiber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classconnection.s3.amazonaws.com/801/flashcards/3736801/png/l___l-1466937C90E5DBC8B00.png"/>
          <p:cNvPicPr/>
          <p:nvPr/>
        </p:nvPicPr>
        <p:blipFill>
          <a:blip r:embed="rId2" cstate="print"/>
          <a:srcRect/>
          <a:stretch>
            <a:fillRect/>
          </a:stretch>
        </p:blipFill>
        <p:spPr bwMode="auto">
          <a:xfrm>
            <a:off x="914400" y="381000"/>
            <a:ext cx="6858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28600" y="685800"/>
            <a:ext cx="8763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Bacteriophages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en-US" sz="2400" dirty="0" smtClean="0">
                <a:solidFill>
                  <a:srgbClr val="000000"/>
                </a:solidFill>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are viruses that multiply within bacteria.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These viruses are among the more complex viruses.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They often have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icosahedral</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heads and helical tails.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virus that attacks and replicates in </a:t>
            </a:r>
            <a:r>
              <a:rPr kumimoji="0" lang="en-US"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Escherichia coli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has 20         </a:t>
            </a:r>
            <a:r>
              <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different</a:t>
            </a:r>
            <a:r>
              <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proteins in its helical tail and a set of numerous fibers and “pins.” </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Bacteriophages contain DNA and are important tools for viral     </a:t>
            </a:r>
            <a:r>
              <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research.</a:t>
            </a:r>
            <a:endPar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buFontTx/>
              <a:buChar char="-"/>
            </a:pPr>
            <a:r>
              <a:rPr lang="ar-IQ" sz="2400" dirty="0" smtClean="0">
                <a:solidFill>
                  <a:srgbClr val="00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These bacterial viruses follow all the same steps as the lytic cycle:   </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Adsoprtion/Attachment, Penetration, Synthesis, Assembly and </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Release.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Bacteriophage Structure"/>
          <p:cNvPicPr/>
          <p:nvPr/>
        </p:nvPicPr>
        <p:blipFill>
          <a:blip r:embed="rId2" cstate="print"/>
          <a:srcRect/>
          <a:stretch>
            <a:fillRect/>
          </a:stretch>
        </p:blipFill>
        <p:spPr bwMode="auto">
          <a:xfrm>
            <a:off x="2362200" y="762000"/>
            <a:ext cx="43434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990600"/>
            <a:ext cx="8229600" cy="1938992"/>
          </a:xfrm>
          <a:prstGeom prst="rect">
            <a:avLst/>
          </a:prstGeom>
        </p:spPr>
        <p:txBody>
          <a:bodyPr wrap="square">
            <a:spAutoFit/>
          </a:bodyPr>
          <a:lstStyle/>
          <a:p>
            <a:pPr algn="just"/>
            <a:r>
              <a:rPr lang="en-US" sz="2400" dirty="0">
                <a:latin typeface="Times New Roman" pitchFamily="18" charset="0"/>
                <a:cs typeface="Times New Roman" pitchFamily="18" charset="0"/>
              </a:rPr>
              <a:t>Viruses cause a number of diseases in eukaryotes. In humans, smallpox, the common cold, chickenpox, influenza, shingles, herpes, polio, </a:t>
            </a:r>
            <a:r>
              <a:rPr lang="en-US" sz="2400" dirty="0" smtClean="0">
                <a:latin typeface="Times New Roman" pitchFamily="18" charset="0"/>
                <a:cs typeface="Times New Roman" pitchFamily="18" charset="0"/>
              </a:rPr>
              <a:t>rabies, Ebola, </a:t>
            </a:r>
            <a:r>
              <a:rPr lang="en-US" sz="2400" dirty="0">
                <a:latin typeface="Times New Roman" pitchFamily="18" charset="0"/>
                <a:cs typeface="Times New Roman" pitchFamily="18" charset="0"/>
              </a:rPr>
              <a:t>hanta fever, </a:t>
            </a:r>
            <a:r>
              <a:rPr lang="en-US" sz="2400" dirty="0" smtClean="0">
                <a:latin typeface="Times New Roman" pitchFamily="18" charset="0"/>
                <a:cs typeface="Times New Roman" pitchFamily="18" charset="0"/>
              </a:rPr>
              <a:t>and AIDS are </a:t>
            </a:r>
            <a:r>
              <a:rPr lang="en-US" sz="2400" dirty="0">
                <a:latin typeface="Times New Roman" pitchFamily="18" charset="0"/>
                <a:cs typeface="Times New Roman" pitchFamily="18" charset="0"/>
              </a:rPr>
              <a:t>examples of viral diseases. Even some types of cancer -- though definitely not all -- have been linked to viruses. </a:t>
            </a:r>
          </a:p>
        </p:txBody>
      </p:sp>
      <p:sp>
        <p:nvSpPr>
          <p:cNvPr id="6" name="مستطيل 5"/>
          <p:cNvSpPr/>
          <p:nvPr/>
        </p:nvSpPr>
        <p:spPr>
          <a:xfrm>
            <a:off x="609600" y="304800"/>
            <a:ext cx="5638800" cy="707886"/>
          </a:xfrm>
          <a:prstGeom prst="rect">
            <a:avLst/>
          </a:prstGeom>
        </p:spPr>
        <p:txBody>
          <a:bodyPr wrap="square">
            <a:spAutoFit/>
          </a:bodyPr>
          <a:lstStyle/>
          <a:p>
            <a:r>
              <a:rPr lang="en-US" sz="4000" b="1" dirty="0" smtClean="0">
                <a:ln w="17780" cmpd="sng">
                  <a:solidFill>
                    <a:srgbClr val="FFFFFF"/>
                  </a:solidFill>
                  <a:prstDash val="solid"/>
                  <a:miter lim="800000"/>
                </a:ln>
                <a:solidFill>
                  <a:srgbClr val="C00000"/>
                </a:solidFill>
                <a:effectLst>
                  <a:outerShdw blurRad="50800" algn="tl" rotWithShape="0">
                    <a:srgbClr val="000000"/>
                  </a:outerShdw>
                </a:effectLst>
                <a:latin typeface="Carmina Blk BT" pitchFamily="18" charset="0"/>
                <a:cs typeface="Times New Roman" pitchFamily="18" charset="0"/>
              </a:rPr>
              <a:t>Viral diseases  </a:t>
            </a:r>
            <a:endParaRPr lang="en-US" sz="4000" dirty="0">
              <a:solidFill>
                <a:srgbClr val="C00000"/>
              </a:solidFill>
            </a:endParaRPr>
          </a:p>
        </p:txBody>
      </p:sp>
      <p:sp>
        <p:nvSpPr>
          <p:cNvPr id="7" name="مستطيل 6"/>
          <p:cNvSpPr/>
          <p:nvPr/>
        </p:nvSpPr>
        <p:spPr>
          <a:xfrm>
            <a:off x="609600" y="3048000"/>
            <a:ext cx="8229600" cy="3231654"/>
          </a:xfrm>
          <a:prstGeom prst="rect">
            <a:avLst/>
          </a:prstGeom>
        </p:spPr>
        <p:txBody>
          <a:bodyPr wrap="square">
            <a:spAutoFit/>
          </a:bodyPr>
          <a:lstStyle/>
          <a:p>
            <a:r>
              <a:rPr lang="en-US" sz="3200" b="1" dirty="0" smtClean="0">
                <a:solidFill>
                  <a:srgbClr val="C00000"/>
                </a:solidFill>
                <a:latin typeface="Times New Roman" pitchFamily="18" charset="0"/>
                <a:cs typeface="Times New Roman" pitchFamily="18" charset="0"/>
              </a:rPr>
              <a:t>Examples of viral diseases:</a:t>
            </a:r>
          </a:p>
          <a:p>
            <a:endParaRPr lang="en-US" sz="2800" b="1" dirty="0" smtClean="0">
              <a:solidFill>
                <a:srgbClr val="C00000"/>
              </a:solidFill>
              <a:latin typeface="Times New Roman" pitchFamily="18" charset="0"/>
              <a:cs typeface="Times New Roman" pitchFamily="18" charset="0"/>
            </a:endParaRPr>
          </a:p>
          <a:p>
            <a:r>
              <a:rPr lang="en-US" sz="2400" b="1" dirty="0" smtClean="0">
                <a:solidFill>
                  <a:srgbClr val="FF0000"/>
                </a:solidFill>
                <a:latin typeface="Times New Roman" pitchFamily="18" charset="0"/>
                <a:cs typeface="Times New Roman" pitchFamily="18" charset="0"/>
              </a:rPr>
              <a:t>- Human </a:t>
            </a:r>
            <a:r>
              <a:rPr lang="en-US" sz="2400" b="1" dirty="0" err="1" smtClean="0">
                <a:solidFill>
                  <a:srgbClr val="FF0000"/>
                </a:solidFill>
                <a:latin typeface="Times New Roman" pitchFamily="18" charset="0"/>
                <a:cs typeface="Times New Roman" pitchFamily="18" charset="0"/>
              </a:rPr>
              <a:t>Papillomavirus</a:t>
            </a:r>
            <a:r>
              <a:rPr lang="en-US" sz="2400" b="1" dirty="0" smtClean="0">
                <a:solidFill>
                  <a:srgbClr val="FF0000"/>
                </a:solidFill>
                <a:latin typeface="Times New Roman" pitchFamily="18" charset="0"/>
                <a:cs typeface="Times New Roman" pitchFamily="18" charset="0"/>
              </a:rPr>
              <a:t> (HPV) </a:t>
            </a:r>
            <a:r>
              <a:rPr lang="en-US" sz="2400" dirty="0" smtClean="0">
                <a:latin typeface="Times New Roman" pitchFamily="18" charset="0"/>
                <a:cs typeface="Times New Roman" pitchFamily="18" charset="0"/>
              </a:rPr>
              <a:t>is a highly contagious virus that can be transmitted through intercourse. HPV causes no symptoms in some people.  Others have been known to develop </a:t>
            </a:r>
            <a:r>
              <a:rPr lang="en-US" sz="2400" b="1" dirty="0" smtClean="0">
                <a:solidFill>
                  <a:srgbClr val="C00000"/>
                </a:solidFill>
                <a:latin typeface="Times New Roman" pitchFamily="18" charset="0"/>
                <a:cs typeface="Times New Roman" pitchFamily="18" charset="0"/>
              </a:rPr>
              <a:t>genital wart </a:t>
            </a:r>
            <a:r>
              <a:rPr lang="en-US" sz="2400" dirty="0" smtClean="0">
                <a:latin typeface="Times New Roman" pitchFamily="18" charset="0"/>
                <a:cs typeface="Times New Roman" pitchFamily="18" charset="0"/>
              </a:rPr>
              <a:t>and even </a:t>
            </a:r>
            <a:r>
              <a:rPr lang="en-US" sz="2400" b="1" dirty="0" smtClean="0">
                <a:solidFill>
                  <a:srgbClr val="C00000"/>
                </a:solidFill>
                <a:latin typeface="Times New Roman" pitchFamily="18" charset="0"/>
                <a:cs typeface="Times New Roman" pitchFamily="18" charset="0"/>
              </a:rPr>
              <a:t>cancer</a:t>
            </a:r>
            <a:r>
              <a:rPr lang="en-US" sz="2400" dirty="0" smtClean="0">
                <a:latin typeface="Times New Roman" pitchFamily="18" charset="0"/>
                <a:cs typeface="Times New Roman" pitchFamily="18" charset="0"/>
              </a:rPr>
              <a:t> from the virus. HPV causes many different kinds of warts such as plantar warts, genital warts, and flat warts.</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09600" y="612845"/>
            <a:ext cx="8229600" cy="4524315"/>
          </a:xfrm>
          <a:prstGeom prst="rect">
            <a:avLst/>
          </a:prstGeom>
        </p:spPr>
        <p:txBody>
          <a:bodyPr wrap="square">
            <a:spAutoFit/>
          </a:bodyPr>
          <a:lstStyle/>
          <a:p>
            <a:pPr algn="just"/>
            <a:endParaRPr lang="en-US" sz="2400" dirty="0" smtClean="0">
              <a:latin typeface="Times New Roman" pitchFamily="18" charset="0"/>
              <a:cs typeface="Times New Roman" pitchFamily="18" charset="0"/>
            </a:endParaRPr>
          </a:p>
          <a:p>
            <a:pPr algn="just">
              <a:buFontTx/>
              <a:buChar char="-"/>
            </a:pPr>
            <a:r>
              <a:rPr lang="en-US" sz="2400" b="1" dirty="0" smtClean="0">
                <a:solidFill>
                  <a:srgbClr val="FF0000"/>
                </a:solidFill>
                <a:latin typeface="Times New Roman" pitchFamily="18" charset="0"/>
                <a:cs typeface="Times New Roman" pitchFamily="18" charset="0"/>
              </a:rPr>
              <a:t> Herpes Simplex Virus </a:t>
            </a:r>
            <a:r>
              <a:rPr lang="en-US" sz="2400" dirty="0" smtClean="0">
                <a:latin typeface="Times New Roman" pitchFamily="18" charset="0"/>
                <a:cs typeface="Times New Roman" pitchFamily="18" charset="0"/>
              </a:rPr>
              <a:t>is a highly contagious virus transmitted by the shedding of the virus from the skin. It can be transmitted in saliva and vaginal secretions. Some people are exposed to it during birth by contact with the mother's blisters. Causes cold sores and genital herpes. Chicken pox which can lead to shingles later in life</a:t>
            </a:r>
            <a:endParaRPr lang="ar-IQ"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Influenza </a:t>
            </a:r>
            <a:r>
              <a:rPr lang="en-US" sz="2400" dirty="0" smtClean="0">
                <a:latin typeface="Times New Roman" pitchFamily="18" charset="0"/>
                <a:cs typeface="Times New Roman" pitchFamily="18" charset="0"/>
              </a:rPr>
              <a:t>is a viral illness that causes the flu. There is influenza </a:t>
            </a:r>
            <a:r>
              <a:rPr lang="en-US" sz="2400" b="1" dirty="0" smtClean="0">
                <a:solidFill>
                  <a:srgbClr val="C00000"/>
                </a:solidFill>
                <a:latin typeface="Times New Roman" pitchFamily="18" charset="0"/>
                <a:cs typeface="Times New Roman" pitchFamily="18" charset="0"/>
              </a:rPr>
              <a:t>A</a:t>
            </a:r>
            <a:r>
              <a:rPr lang="en-US" sz="2400" dirty="0" smtClean="0">
                <a:latin typeface="Times New Roman" pitchFamily="18" charset="0"/>
                <a:cs typeface="Times New Roman" pitchFamily="18" charset="0"/>
              </a:rPr>
              <a:t> and influenza </a:t>
            </a:r>
            <a:r>
              <a:rPr lang="en-US" sz="2400" b="1" dirty="0" smtClean="0">
                <a:solidFill>
                  <a:srgbClr val="C00000"/>
                </a:solidFill>
                <a:latin typeface="Times New Roman" pitchFamily="18" charset="0"/>
                <a:cs typeface="Times New Roman" pitchFamily="18" charset="0"/>
              </a:rPr>
              <a:t>B</a:t>
            </a:r>
            <a:r>
              <a:rPr lang="en-US" sz="2400" dirty="0" smtClean="0">
                <a:latin typeface="Times New Roman" pitchFamily="18" charset="0"/>
                <a:cs typeface="Times New Roman" pitchFamily="18" charset="0"/>
              </a:rPr>
              <a:t>. These viruses change or mutate each year. This is why we will probably never find a cure for the flu.</a:t>
            </a:r>
            <a:endParaRPr lang="ar-IQ"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4" name="مستطيل 3"/>
          <p:cNvSpPr/>
          <p:nvPr/>
        </p:nvSpPr>
        <p:spPr>
          <a:xfrm>
            <a:off x="685800" y="5105400"/>
            <a:ext cx="7924800" cy="830997"/>
          </a:xfrm>
          <a:prstGeom prst="rect">
            <a:avLst/>
          </a:prstGeom>
        </p:spPr>
        <p:txBody>
          <a:bodyPr wrap="square">
            <a:spAutoFit/>
          </a:bodyPr>
          <a:lstStyle/>
          <a:p>
            <a:r>
              <a:rPr lang="en-US" sz="2400" b="1" dirty="0" smtClean="0">
                <a:solidFill>
                  <a:srgbClr val="FF0000"/>
                </a:solidFill>
                <a:latin typeface="Times New Roman" pitchFamily="18" charset="0"/>
                <a:cs typeface="Times New Roman" pitchFamily="18" charset="0"/>
              </a:rPr>
              <a:t>- Rabies</a:t>
            </a:r>
            <a:r>
              <a:rPr lang="en-US" sz="2400" dirty="0" smtClean="0">
                <a:latin typeface="Times New Roman" pitchFamily="18" charset="0"/>
                <a:cs typeface="Times New Roman" pitchFamily="18" charset="0"/>
              </a:rPr>
              <a:t> is a very serious viral infection that attacks the </a:t>
            </a:r>
            <a:r>
              <a:rPr lang="en-US" sz="2400" b="1" dirty="0" smtClean="0">
                <a:solidFill>
                  <a:srgbClr val="C00000"/>
                </a:solidFill>
                <a:latin typeface="Times New Roman" pitchFamily="18" charset="0"/>
                <a:cs typeface="Times New Roman" pitchFamily="18" charset="0"/>
              </a:rPr>
              <a:t>nervous system</a:t>
            </a:r>
            <a:r>
              <a:rPr lang="en-US" sz="2400" dirty="0" smtClean="0">
                <a:latin typeface="Times New Roman" pitchFamily="18" charset="0"/>
                <a:cs typeface="Times New Roman" pitchFamily="18" charset="0"/>
              </a:rPr>
              <a:t>. If not treated it usually leads to death</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304800"/>
            <a:ext cx="8839200" cy="6370975"/>
          </a:xfrm>
          <a:prstGeom prst="rect">
            <a:avLst/>
          </a:prstGeom>
        </p:spPr>
        <p:txBody>
          <a:bodyPr wrap="square">
            <a:spAutoFit/>
          </a:bodyPr>
          <a:lstStyle/>
          <a:p>
            <a:pPr algn="ctr"/>
            <a:r>
              <a:rPr lang="en-US" sz="2400" b="1" dirty="0" smtClean="0">
                <a:solidFill>
                  <a:srgbClr val="C00000"/>
                </a:solidFill>
                <a:latin typeface="Times New Roman" pitchFamily="18" charset="0"/>
                <a:cs typeface="Times New Roman" pitchFamily="18" charset="0"/>
              </a:rPr>
              <a:t>Viruses are infectious agents with both living and nonliving characteristics</a:t>
            </a:r>
            <a:r>
              <a:rPr lang="en-US" sz="2400" dirty="0" smtClean="0">
                <a:latin typeface="Times New Roman" pitchFamily="18" charset="0"/>
                <a:cs typeface="Times New Roman" pitchFamily="18" charset="0"/>
              </a:rPr>
              <a:t>. </a:t>
            </a:r>
          </a:p>
          <a:p>
            <a:pPr algn="ctr"/>
            <a:endParaRPr lang="en-US" sz="2400" dirty="0" smtClean="0">
              <a:latin typeface="Times New Roman" pitchFamily="18" charset="0"/>
              <a:cs typeface="Times New Roman" pitchFamily="18" charset="0"/>
            </a:endParaRPr>
          </a:p>
          <a:p>
            <a:pPr marL="457200" indent="-457200">
              <a:buAutoNum type="arabicPeriod"/>
            </a:pPr>
            <a:r>
              <a:rPr lang="en-US" sz="2400" b="1" dirty="0" smtClean="0">
                <a:solidFill>
                  <a:srgbClr val="FF0000"/>
                </a:solidFill>
                <a:latin typeface="Times New Roman" pitchFamily="18" charset="0"/>
                <a:cs typeface="Times New Roman" pitchFamily="18" charset="0"/>
              </a:rPr>
              <a:t>Living characteristics of viruses. </a:t>
            </a:r>
            <a:endParaRPr lang="ar-IQ" sz="2400" b="1" dirty="0" smtClean="0">
              <a:solidFill>
                <a:srgbClr val="FF0000"/>
              </a:solidFill>
              <a:latin typeface="Times New Roman" pitchFamily="18" charset="0"/>
              <a:cs typeface="Times New Roman" pitchFamily="18" charset="0"/>
            </a:endParaRPr>
          </a:p>
          <a:p>
            <a:pPr marL="457200" indent="-457200"/>
            <a:endParaRPr lang="en-US" sz="2400" b="1" dirty="0" smtClean="0">
              <a:solidFill>
                <a:srgbClr val="FF0000"/>
              </a:solidFill>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They reproduce at a fantastic rate, but only in living host cells. </a:t>
            </a:r>
          </a:p>
          <a:p>
            <a:r>
              <a:rPr lang="en-US" sz="2400" b="1"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 They can mutate. </a:t>
            </a:r>
          </a:p>
          <a:p>
            <a:endParaRPr lang="en-US" sz="2400" dirty="0" smtClean="0">
              <a:latin typeface="Times New Roman" pitchFamily="18" charset="0"/>
              <a:cs typeface="Times New Roman" pitchFamily="18" charset="0"/>
            </a:endParaRPr>
          </a:p>
          <a:p>
            <a:r>
              <a:rPr lang="en-US" sz="2400" b="1" dirty="0" smtClean="0">
                <a:solidFill>
                  <a:srgbClr val="FF0000"/>
                </a:solidFill>
                <a:latin typeface="Times New Roman" pitchFamily="18" charset="0"/>
                <a:cs typeface="Times New Roman" pitchFamily="18" charset="0"/>
              </a:rPr>
              <a:t>2. Nonliving characteristics of viruses. </a:t>
            </a:r>
            <a:r>
              <a:rPr lang="ar-IQ" sz="2400" b="1" dirty="0" smtClean="0">
                <a:solidFill>
                  <a:srgbClr val="FF0000"/>
                </a:solidFill>
                <a:latin typeface="Times New Roman" pitchFamily="18" charset="0"/>
                <a:cs typeface="Times New Roman" pitchFamily="18" charset="0"/>
              </a:rPr>
              <a:t> </a:t>
            </a:r>
          </a:p>
          <a:p>
            <a:endParaRPr lang="en-US" sz="2400" b="1" dirty="0" smtClean="0">
              <a:solidFill>
                <a:srgbClr val="FF0000"/>
              </a:solidFill>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They are </a:t>
            </a:r>
            <a:r>
              <a:rPr lang="en-US" sz="2400" dirty="0" err="1" smtClean="0">
                <a:latin typeface="Times New Roman" pitchFamily="18" charset="0"/>
                <a:cs typeface="Times New Roman" pitchFamily="18" charset="0"/>
              </a:rPr>
              <a:t>acellular</a:t>
            </a:r>
            <a:r>
              <a:rPr lang="en-US" sz="24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t>
            </a:r>
            <a:r>
              <a:rPr lang="en-US" sz="2200" b="1" dirty="0" smtClean="0">
                <a:solidFill>
                  <a:srgbClr val="C00000"/>
                </a:solidFill>
                <a:latin typeface="Times New Roman" pitchFamily="18" charset="0"/>
                <a:cs typeface="Times New Roman" pitchFamily="18" charset="0"/>
              </a:rPr>
              <a:t>they contain no cytoplasm or cellular organelles</a:t>
            </a:r>
            <a:r>
              <a:rPr lang="en-US" sz="2200" dirty="0" smtClean="0">
                <a:latin typeface="Times New Roman" pitchFamily="18" charset="0"/>
                <a:cs typeface="Times New Roman" pitchFamily="18" charset="0"/>
              </a:rPr>
              <a:t>). </a:t>
            </a:r>
          </a:p>
          <a:p>
            <a:r>
              <a:rPr lang="en-US" sz="2400" b="1"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 They carry out no metabolism on their own and must replicate using     the host cell's metabolic machinery. In other words, viruses don't grow and divide. Instead, new viral components are synthesized and </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assembled within the infected host cell. </a:t>
            </a:r>
          </a:p>
          <a:p>
            <a:r>
              <a:rPr lang="en-US" sz="2400" b="1"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 The vast majority of viruses possess either DNA or RNA but not </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both.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533400"/>
            <a:ext cx="8001000" cy="1938992"/>
          </a:xfrm>
          <a:prstGeom prst="rect">
            <a:avLst/>
          </a:prstGeom>
        </p:spPr>
        <p:txBody>
          <a:bodyPr wrap="square">
            <a:spAutoFit/>
          </a:bodyPr>
          <a:lstStyle/>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HIV</a:t>
            </a:r>
            <a:r>
              <a:rPr lang="en-US" sz="2400" dirty="0" smtClean="0">
                <a:latin typeface="Times New Roman" pitchFamily="18" charset="0"/>
                <a:cs typeface="Times New Roman" pitchFamily="18" charset="0"/>
              </a:rPr>
              <a:t> is human immunodeficiency virus that causes HIV infection. Some people live for years with HIV, others will eventually get AIDS</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(acquired immune deficiency syndrome).</a:t>
            </a:r>
            <a:endParaRPr lang="ar-IQ"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HIV and AIDS attack the body's immune system. </a:t>
            </a:r>
          </a:p>
        </p:txBody>
      </p:sp>
      <p:sp>
        <p:nvSpPr>
          <p:cNvPr id="3" name="مستطيل 2"/>
          <p:cNvSpPr/>
          <p:nvPr/>
        </p:nvSpPr>
        <p:spPr>
          <a:xfrm>
            <a:off x="533400" y="3048000"/>
            <a:ext cx="7924800" cy="1938992"/>
          </a:xfrm>
          <a:prstGeom prst="rect">
            <a:avLst/>
          </a:prstGeom>
        </p:spPr>
        <p:txBody>
          <a:bodyPr wrap="square">
            <a:spAutoFit/>
          </a:bodyPr>
          <a:lstStyle/>
          <a:p>
            <a:pPr algn="just"/>
            <a:r>
              <a:rPr lang="en-US"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Ebola</a:t>
            </a:r>
            <a:r>
              <a:rPr lang="en-US" sz="2400" dirty="0" smtClean="0">
                <a:latin typeface="Times New Roman" pitchFamily="18" charset="0"/>
                <a:cs typeface="Times New Roman" pitchFamily="18" charset="0"/>
              </a:rPr>
              <a:t> was discovered in 1976 in Africa. It is considered a hemorrhagic virus. This refers to the fact that the virus interferes with the cell lining of blood vessels and with the bodies clotting ability. This interference cases massive hemorrhaging and eventual death from blood loss.</a:t>
            </a:r>
            <a:endParaRPr lang="ar-IQ"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image.slidesharecdn.com/antiviral12mph204-130528051607-phpapp02/95/anti-viral-3-638.jpg?cb=1369718225"/>
          <p:cNvPicPr>
            <a:picLocks noChangeAspect="1" noChangeArrowheads="1"/>
          </p:cNvPicPr>
          <p:nvPr/>
        </p:nvPicPr>
        <p:blipFill>
          <a:blip r:embed="rId2" cstate="print"/>
          <a:srcRect/>
          <a:stretch>
            <a:fillRect/>
          </a:stretch>
        </p:blipFill>
        <p:spPr bwMode="auto">
          <a:xfrm>
            <a:off x="381001" y="151684"/>
            <a:ext cx="8399974" cy="63065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1" y="457200"/>
            <a:ext cx="8686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solidFill>
                  <a:srgbClr val="C00000"/>
                </a:solidFill>
                <a:latin typeface="Times New Roman" pitchFamily="18" charset="0"/>
                <a:ea typeface="Times New Roman" pitchFamily="18" charset="0"/>
                <a:cs typeface="Times New Roman" pitchFamily="18" charset="0"/>
              </a:rPr>
              <a:t>Viron vs Viriod vs Prions</a:t>
            </a:r>
          </a:p>
          <a:p>
            <a:pPr marL="0" marR="0" lvl="0" indent="0" algn="ctr" defTabSz="914400" rtl="0" eaLnBrk="1" fontAlgn="base" latinLnBrk="0" hangingPunct="1">
              <a:lnSpc>
                <a:spcPct val="100000"/>
              </a:lnSpc>
              <a:spcBef>
                <a:spcPct val="0"/>
              </a:spcBef>
              <a:spcAft>
                <a:spcPct val="0"/>
              </a:spcAft>
              <a:buClrTx/>
              <a:buSzTx/>
              <a:buFontTx/>
              <a:buNone/>
              <a:tabLst/>
            </a:pPr>
            <a:endParaRPr lang="en-US" sz="3600" dirty="0">
              <a:solidFill>
                <a:srgbClr val="C00000"/>
              </a:solidFill>
              <a:latin typeface="Times New Roman" pitchFamily="18" charset="0"/>
              <a:ea typeface="Times New Roman" pitchFamily="18" charset="0"/>
              <a:cs typeface="Times New Roman" pitchFamily="18" charset="0"/>
            </a:endParaRPr>
          </a:p>
          <a:p>
            <a:pPr algn="just" fontAlgn="base">
              <a:spcBef>
                <a:spcPct val="0"/>
              </a:spcBef>
              <a:spcAft>
                <a:spcPct val="0"/>
              </a:spcAft>
              <a:buFontTx/>
              <a:buChar char="-"/>
            </a:pPr>
            <a:r>
              <a:rPr lang="en-US" sz="2400" dirty="0" smtClean="0">
                <a:latin typeface="Times New Roman" pitchFamily="18" charset="0"/>
                <a:cs typeface="Times New Roman" pitchFamily="18" charset="0"/>
              </a:rPr>
              <a:t> Outside </a:t>
            </a:r>
            <a:r>
              <a:rPr lang="en-US" sz="2400" dirty="0">
                <a:latin typeface="Times New Roman" pitchFamily="18" charset="0"/>
                <a:cs typeface="Times New Roman" pitchFamily="18" charset="0"/>
              </a:rPr>
              <a:t>the host cell, the virus particle is also known as </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a:t>
            </a:r>
            <a:r>
              <a:rPr lang="en-US" sz="2400" dirty="0">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virion.</a:t>
            </a:r>
            <a:r>
              <a:rPr lang="en-US" sz="2400" dirty="0">
                <a:latin typeface="Times New Roman" pitchFamily="18" charset="0"/>
                <a:cs typeface="Times New Roman" pitchFamily="18" charset="0"/>
              </a:rPr>
              <a:t> The virion is metabolically inert and does not grow or </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carry </a:t>
            </a:r>
            <a:r>
              <a:rPr lang="en-US" sz="2400" dirty="0">
                <a:latin typeface="Times New Roman" pitchFamily="18" charset="0"/>
                <a:cs typeface="Times New Roman" pitchFamily="18" charset="0"/>
              </a:rPr>
              <a:t>on respiratory or biosynthetic functions</a:t>
            </a:r>
            <a:r>
              <a:rPr lang="en-US" sz="2400" dirty="0" smtClean="0">
                <a:latin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Each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virion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contains </a:t>
            </a:r>
            <a:r>
              <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least one unique protein synthesized by specific  genes in its </a:t>
            </a:r>
            <a:r>
              <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nucleic acid. </a:t>
            </a:r>
          </a:p>
          <a:p>
            <a:pPr marL="0" marR="0" lvl="0" indent="0" algn="justLow"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Viroids</a:t>
            </a:r>
            <a:r>
              <a:rPr kumimoji="0" lang="ar-IQ"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(meaning "virus</a:t>
            </a:r>
            <a:r>
              <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like") are disease-causing organisms that   </a:t>
            </a:r>
            <a:r>
              <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contain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only nucleic acid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and have no structural proteins.</a:t>
            </a:r>
          </a:p>
          <a:p>
            <a:pPr marL="0" marR="0" lvl="0" indent="0" algn="justLow"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Other virus</a:t>
            </a:r>
            <a:r>
              <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like particles called </a:t>
            </a:r>
            <a:r>
              <a:rPr kumimoji="0" lang="en-US"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prions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are composed primarily of</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IQ"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protein tightly integrated with a small nucleic acid molecule.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1905000"/>
            <a:ext cx="8534400" cy="830997"/>
          </a:xfrm>
          <a:prstGeom prst="rect">
            <a:avLst/>
          </a:prstGeom>
        </p:spPr>
        <p:txBody>
          <a:bodyPr wrap="square">
            <a:spAutoFit/>
          </a:bodyPr>
          <a:lstStyle/>
          <a:p>
            <a:r>
              <a:rPr lang="en-US" sz="2400" dirty="0" smtClean="0">
                <a:latin typeface="Times New Roman" pitchFamily="18" charset="0"/>
                <a:cs typeface="Times New Roman" pitchFamily="18" charset="0"/>
              </a:rPr>
              <a:t>- Viruses </a:t>
            </a:r>
            <a:r>
              <a:rPr lang="en-US" sz="2400" dirty="0">
                <a:latin typeface="Times New Roman" pitchFamily="18" charset="0"/>
                <a:cs typeface="Times New Roman" pitchFamily="18" charset="0"/>
              </a:rPr>
              <a:t>are generally classified by the organisms they infect, </a:t>
            </a:r>
            <a:r>
              <a:rPr lang="en-US" sz="2400" dirty="0" smtClean="0">
                <a:latin typeface="Times New Roman" pitchFamily="18" charset="0"/>
                <a:cs typeface="Times New Roman" pitchFamily="18" charset="0"/>
              </a:rPr>
              <a:t> </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animals</a:t>
            </a:r>
            <a:r>
              <a:rPr lang="en-US" sz="2400" dirty="0">
                <a:latin typeface="Times New Roman" pitchFamily="18" charset="0"/>
                <a:cs typeface="Times New Roman" pitchFamily="18" charset="0"/>
              </a:rPr>
              <a:t>, plants, or bacteria.</a:t>
            </a:r>
          </a:p>
        </p:txBody>
      </p:sp>
      <p:sp>
        <p:nvSpPr>
          <p:cNvPr id="16385" name="Rectangle 1"/>
          <p:cNvSpPr>
            <a:spLocks noChangeArrowheads="1"/>
          </p:cNvSpPr>
          <p:nvPr/>
        </p:nvSpPr>
        <p:spPr bwMode="auto">
          <a:xfrm>
            <a:off x="228600" y="2895600"/>
            <a:ext cx="8765541"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Viruses are further classified into families and genera based on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three structural considerations:</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type</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size</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of their nucleic acid.</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size</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shape</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of the capsid.</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 whether they have a lipid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envelope</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surrounding the nucleocapsid </a:t>
            </a:r>
          </a:p>
          <a:p>
            <a:pPr marL="0" marR="0" lvl="0" indent="0" algn="justLow" defTabSz="914400" rtl="0" eaLnBrk="1" fontAlgn="base" latinLnBrk="0" hangingPunct="1">
              <a:lnSpc>
                <a:spcPct val="100000"/>
              </a:lnSpc>
              <a:spcBef>
                <a:spcPct val="0"/>
              </a:spcBef>
              <a:spcAft>
                <a:spcPct val="0"/>
              </a:spcAft>
              <a:buClrTx/>
              <a:buSzTx/>
              <a:buFontTx/>
              <a:buNone/>
              <a:tabLst/>
            </a:pPr>
            <a:r>
              <a:rPr lang="en-US" sz="2400" dirty="0">
                <a:solidFill>
                  <a:srgbClr val="000000"/>
                </a:solidFill>
                <a:latin typeface="Times New Roman" pitchFamily="18" charset="0"/>
                <a:ea typeface="Times New Roman" pitchFamily="18" charset="0"/>
                <a:cs typeface="Times New Roman" pitchFamily="18" charset="0"/>
              </a:rPr>
              <a:t> </a:t>
            </a:r>
            <a:r>
              <a:rPr lang="en-US" sz="2400" dirty="0" smtClean="0">
                <a:solidFill>
                  <a:srgbClr val="000000"/>
                </a:solidFill>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capsid enclosed nucleic acid).</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مستطيل 3"/>
          <p:cNvSpPr/>
          <p:nvPr/>
        </p:nvSpPr>
        <p:spPr>
          <a:xfrm>
            <a:off x="838200" y="838200"/>
            <a:ext cx="3860352" cy="646331"/>
          </a:xfrm>
          <a:prstGeom prst="rect">
            <a:avLst/>
          </a:prstGeom>
        </p:spPr>
        <p:txBody>
          <a:bodyPr wrap="none">
            <a:spAutoFit/>
          </a:bodyPr>
          <a:lstStyle/>
          <a:p>
            <a:r>
              <a:rPr lang="en-US" sz="3600" b="1" dirty="0" smtClean="0">
                <a:ln w="17780" cmpd="sng">
                  <a:solidFill>
                    <a:srgbClr val="FFFFFF"/>
                  </a:solidFill>
                  <a:prstDash val="solid"/>
                  <a:miter lim="800000"/>
                </a:ln>
                <a:solidFill>
                  <a:srgbClr val="C00000"/>
                </a:solidFill>
                <a:effectLst>
                  <a:outerShdw blurRad="50800" algn="tl" rotWithShape="0">
                    <a:srgbClr val="000000"/>
                  </a:outerShdw>
                </a:effectLst>
                <a:latin typeface="Carmina Blk BT" pitchFamily="18" charset="0"/>
                <a:cs typeface="Times New Roman" pitchFamily="18" charset="0"/>
              </a:rPr>
              <a:t>Classification  </a:t>
            </a:r>
            <a:endParaRPr lang="en-US" sz="3600" b="1" dirty="0">
              <a:ln w="17780" cmpd="sng">
                <a:solidFill>
                  <a:srgbClr val="FFFFFF"/>
                </a:solidFill>
                <a:prstDash val="solid"/>
                <a:miter lim="800000"/>
              </a:ln>
              <a:solidFill>
                <a:srgbClr val="C00000"/>
              </a:solidFill>
              <a:effectLst>
                <a:outerShdw blurRad="50800" algn="tl" rotWithShape="0">
                  <a:srgbClr val="000000"/>
                </a:outerShdw>
              </a:effectLst>
              <a:latin typeface="Carmina Blk BT"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457200"/>
            <a:ext cx="8153400" cy="6186309"/>
          </a:xfrm>
          <a:prstGeom prst="rect">
            <a:avLst/>
          </a:prstGeom>
        </p:spPr>
        <p:txBody>
          <a:bodyPr wrap="square">
            <a:spAutoFit/>
          </a:bodyPr>
          <a:lstStyle/>
          <a:p>
            <a:pPr algn="just"/>
            <a:r>
              <a:rPr lang="en-US" sz="2200" dirty="0">
                <a:latin typeface="Times New Roman" pitchFamily="18" charset="0"/>
                <a:cs typeface="Times New Roman" pitchFamily="18" charset="0"/>
              </a:rPr>
              <a:t>Using these and other criteria, the International Committee on </a:t>
            </a:r>
            <a:r>
              <a:rPr lang="en-US" sz="2200" dirty="0" err="1" smtClean="0">
                <a:latin typeface="Times New Roman" pitchFamily="18" charset="0"/>
                <a:cs typeface="Times New Roman" pitchFamily="18" charset="0"/>
              </a:rPr>
              <a:t>Taxonomay</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of Viruses </a:t>
            </a:r>
            <a:r>
              <a:rPr lang="en-US" sz="2200" b="1" dirty="0">
                <a:solidFill>
                  <a:srgbClr val="C00000"/>
                </a:solidFill>
                <a:latin typeface="Times New Roman" pitchFamily="18" charset="0"/>
                <a:cs typeface="Times New Roman" pitchFamily="18" charset="0"/>
              </a:rPr>
              <a:t>(ICTV) </a:t>
            </a:r>
            <a:r>
              <a:rPr lang="en-US" sz="2200" dirty="0">
                <a:latin typeface="Times New Roman" pitchFamily="18" charset="0"/>
                <a:cs typeface="Times New Roman" pitchFamily="18" charset="0"/>
              </a:rPr>
              <a:t>produced the following the hierarchical system for viral </a:t>
            </a:r>
            <a:r>
              <a:rPr lang="en-US" sz="2200" dirty="0" smtClean="0">
                <a:latin typeface="Times New Roman" pitchFamily="18" charset="0"/>
                <a:cs typeface="Times New Roman" pitchFamily="18" charset="0"/>
              </a:rPr>
              <a:t>classification:  </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1) </a:t>
            </a:r>
            <a:r>
              <a:rPr lang="en-US" sz="2200" b="1" dirty="0">
                <a:solidFill>
                  <a:srgbClr val="C00000"/>
                </a:solidFill>
                <a:latin typeface="Times New Roman" pitchFamily="18" charset="0"/>
                <a:cs typeface="Times New Roman" pitchFamily="18" charset="0"/>
              </a:rPr>
              <a:t>Orders</a:t>
            </a:r>
            <a:r>
              <a:rPr lang="en-US" sz="2200" dirty="0">
                <a:latin typeface="Times New Roman" pitchFamily="18" charset="0"/>
                <a:cs typeface="Times New Roman" pitchFamily="18" charset="0"/>
              </a:rPr>
              <a:t> (</a:t>
            </a:r>
            <a:r>
              <a:rPr lang="en-US" sz="2200" i="1" dirty="0" err="1">
                <a:latin typeface="Times New Roman" pitchFamily="18" charset="0"/>
                <a:cs typeface="Times New Roman" pitchFamily="18" charset="0"/>
              </a:rPr>
              <a:t>virales</a:t>
            </a:r>
            <a:r>
              <a:rPr lang="en-US" sz="2200" i="1" dirty="0">
                <a:latin typeface="Times New Roman" pitchFamily="18" charset="0"/>
                <a:cs typeface="Times New Roman" pitchFamily="18" charset="0"/>
              </a:rPr>
              <a:t>)</a:t>
            </a:r>
            <a:r>
              <a:rPr lang="en-US" sz="2200" dirty="0">
                <a:latin typeface="Times New Roman" pitchFamily="18" charset="0"/>
                <a:cs typeface="Times New Roman" pitchFamily="18" charset="0"/>
              </a:rPr>
              <a:t>: Groupings of families of viruses that share </a:t>
            </a:r>
            <a:r>
              <a:rPr lang="en-US" sz="2200" dirty="0" smtClean="0">
                <a:latin typeface="Times New Roman" pitchFamily="18" charset="0"/>
                <a:cs typeface="Times New Roman" pitchFamily="18" charset="0"/>
              </a:rPr>
              <a:t>common </a:t>
            </a:r>
            <a:r>
              <a:rPr lang="en-US" sz="2200" dirty="0">
                <a:latin typeface="Times New Roman" pitchFamily="18" charset="0"/>
                <a:cs typeface="Times New Roman" pitchFamily="18" charset="0"/>
              </a:rPr>
              <a:t>characteristics and are distinct from other orders and families. </a:t>
            </a:r>
          </a:p>
          <a:p>
            <a:pPr algn="just"/>
            <a:r>
              <a:rPr lang="en-US" sz="2200" dirty="0">
                <a:latin typeface="Times New Roman" pitchFamily="18" charset="0"/>
                <a:cs typeface="Times New Roman" pitchFamily="18" charset="0"/>
              </a:rPr>
              <a:t>2)</a:t>
            </a:r>
            <a:r>
              <a:rPr lang="en-US" sz="2200" dirty="0">
                <a:solidFill>
                  <a:srgbClr val="C00000"/>
                </a:solidFill>
                <a:latin typeface="Times New Roman" pitchFamily="18" charset="0"/>
                <a:cs typeface="Times New Roman" pitchFamily="18" charset="0"/>
              </a:rPr>
              <a:t> </a:t>
            </a:r>
            <a:r>
              <a:rPr lang="en-US" sz="2200" b="1" dirty="0">
                <a:solidFill>
                  <a:srgbClr val="C00000"/>
                </a:solidFill>
                <a:latin typeface="Times New Roman" pitchFamily="18" charset="0"/>
                <a:cs typeface="Times New Roman" pitchFamily="18" charset="0"/>
              </a:rPr>
              <a:t>Families</a:t>
            </a:r>
            <a:r>
              <a:rPr lang="en-US" sz="2200" dirty="0">
                <a:solidFill>
                  <a:srgbClr val="C00000"/>
                </a:solidFill>
                <a:latin typeface="Times New Roman" pitchFamily="18" charset="0"/>
                <a:cs typeface="Times New Roman" pitchFamily="18" charset="0"/>
              </a:rPr>
              <a:t> </a:t>
            </a:r>
            <a:r>
              <a:rPr lang="en-US" sz="2200" dirty="0">
                <a:latin typeface="Times New Roman" pitchFamily="18" charset="0"/>
                <a:cs typeface="Times New Roman" pitchFamily="18" charset="0"/>
              </a:rPr>
              <a:t>(-</a:t>
            </a:r>
            <a:r>
              <a:rPr lang="en-US" sz="2200" i="1" dirty="0" err="1">
                <a:latin typeface="Times New Roman" pitchFamily="18" charset="0"/>
                <a:cs typeface="Times New Roman" pitchFamily="18" charset="0"/>
              </a:rPr>
              <a:t>viridae</a:t>
            </a:r>
            <a:r>
              <a:rPr lang="en-US" sz="2200" i="1" dirty="0">
                <a:latin typeface="Times New Roman" pitchFamily="18" charset="0"/>
                <a:cs typeface="Times New Roman" pitchFamily="18" charset="0"/>
              </a:rPr>
              <a:t>)</a:t>
            </a:r>
            <a:r>
              <a:rPr lang="en-US" sz="2200" dirty="0">
                <a:latin typeface="Times New Roman" pitchFamily="18" charset="0"/>
                <a:cs typeface="Times New Roman" pitchFamily="18" charset="0"/>
              </a:rPr>
              <a:t>: Groupings of genera of viruses that share common characteristics and are distinct from the member viruses of other families. </a:t>
            </a:r>
          </a:p>
          <a:p>
            <a:pPr algn="just"/>
            <a:r>
              <a:rPr lang="en-US" sz="2200" dirty="0">
                <a:latin typeface="Times New Roman" pitchFamily="18" charset="0"/>
                <a:cs typeface="Times New Roman" pitchFamily="18" charset="0"/>
              </a:rPr>
              <a:t>3) </a:t>
            </a:r>
            <a:r>
              <a:rPr lang="en-US" sz="2200" b="1" dirty="0">
                <a:solidFill>
                  <a:srgbClr val="C00000"/>
                </a:solidFill>
                <a:latin typeface="Times New Roman" pitchFamily="18" charset="0"/>
                <a:cs typeface="Times New Roman" pitchFamily="18" charset="0"/>
              </a:rPr>
              <a:t>Subfamilies</a:t>
            </a:r>
            <a:r>
              <a:rPr lang="en-US" sz="2200" dirty="0">
                <a:latin typeface="Times New Roman" pitchFamily="18" charset="0"/>
                <a:cs typeface="Times New Roman" pitchFamily="18" charset="0"/>
              </a:rPr>
              <a:t> (-</a:t>
            </a:r>
            <a:r>
              <a:rPr lang="en-US" sz="2200" i="1" dirty="0" err="1">
                <a:latin typeface="Times New Roman" pitchFamily="18" charset="0"/>
                <a:cs typeface="Times New Roman" pitchFamily="18" charset="0"/>
              </a:rPr>
              <a:t>virinae</a:t>
            </a:r>
            <a:r>
              <a:rPr lang="en-US" sz="2200" i="1" dirty="0">
                <a:latin typeface="Times New Roman" pitchFamily="18" charset="0"/>
                <a:cs typeface="Times New Roman" pitchFamily="18" charset="0"/>
              </a:rPr>
              <a:t>)</a:t>
            </a:r>
            <a:r>
              <a:rPr lang="en-US" sz="2200" dirty="0">
                <a:latin typeface="Times New Roman" pitchFamily="18" charset="0"/>
                <a:cs typeface="Times New Roman" pitchFamily="18" charset="0"/>
              </a:rPr>
              <a:t>: Not used in all families, but allows for more complex hierarchy of </a:t>
            </a:r>
            <a:r>
              <a:rPr lang="en-US" sz="2200" dirty="0" err="1">
                <a:latin typeface="Times New Roman" pitchFamily="18" charset="0"/>
                <a:cs typeface="Times New Roman" pitchFamily="18" charset="0"/>
              </a:rPr>
              <a:t>taxa</a:t>
            </a:r>
            <a:r>
              <a:rPr lang="en-US" sz="2200" dirty="0">
                <a:latin typeface="Times New Roman" pitchFamily="18" charset="0"/>
                <a:cs typeface="Times New Roman" pitchFamily="18" charset="0"/>
              </a:rPr>
              <a:t>. </a:t>
            </a:r>
          </a:p>
          <a:p>
            <a:pPr algn="just"/>
            <a:r>
              <a:rPr lang="en-US" sz="2200" dirty="0">
                <a:latin typeface="Times New Roman" pitchFamily="18" charset="0"/>
                <a:cs typeface="Times New Roman" pitchFamily="18" charset="0"/>
              </a:rPr>
              <a:t>4) </a:t>
            </a:r>
            <a:r>
              <a:rPr lang="en-US" sz="2200" b="1" dirty="0">
                <a:solidFill>
                  <a:srgbClr val="C00000"/>
                </a:solidFill>
                <a:latin typeface="Times New Roman" pitchFamily="18" charset="0"/>
                <a:cs typeface="Times New Roman" pitchFamily="18" charset="0"/>
              </a:rPr>
              <a:t>Genera</a:t>
            </a:r>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virus)</a:t>
            </a:r>
            <a:r>
              <a:rPr lang="en-US" sz="2200" dirty="0">
                <a:latin typeface="Times New Roman" pitchFamily="18" charset="0"/>
                <a:cs typeface="Times New Roman" pitchFamily="18" charset="0"/>
              </a:rPr>
              <a:t>: Groupings of species of viruses that share common characteristics and are distinct from the member viruses of other species. </a:t>
            </a:r>
          </a:p>
          <a:p>
            <a:pPr algn="just"/>
            <a:r>
              <a:rPr lang="en-US" sz="2200" dirty="0">
                <a:latin typeface="Times New Roman" pitchFamily="18" charset="0"/>
                <a:cs typeface="Times New Roman" pitchFamily="18" charset="0"/>
              </a:rPr>
              <a:t>5) </a:t>
            </a:r>
            <a:r>
              <a:rPr lang="en-US" sz="2200" b="1" dirty="0">
                <a:solidFill>
                  <a:srgbClr val="C00000"/>
                </a:solidFill>
                <a:latin typeface="Times New Roman" pitchFamily="18" charset="0"/>
                <a:cs typeface="Times New Roman" pitchFamily="18" charset="0"/>
              </a:rPr>
              <a:t>Species</a:t>
            </a:r>
            <a:r>
              <a:rPr lang="en-US" sz="2200" dirty="0">
                <a:latin typeface="Times New Roman" pitchFamily="18" charset="0"/>
                <a:cs typeface="Times New Roman" pitchFamily="18" charset="0"/>
              </a:rPr>
              <a:t> (virus); The definition accepted by ICTV is "a virus species is defined as a </a:t>
            </a:r>
            <a:r>
              <a:rPr lang="en-US" sz="2200" dirty="0" err="1">
                <a:latin typeface="Times New Roman" pitchFamily="18" charset="0"/>
                <a:cs typeface="Times New Roman" pitchFamily="18" charset="0"/>
              </a:rPr>
              <a:t>polythetic</a:t>
            </a:r>
            <a:r>
              <a:rPr lang="en-US" sz="2200" dirty="0">
                <a:latin typeface="Times New Roman" pitchFamily="18" charset="0"/>
                <a:cs typeface="Times New Roman" pitchFamily="18" charset="0"/>
              </a:rPr>
              <a:t> class of viruses that constitutes a replicating lineage and occupies a particular ecological niche". A species can be further broken down into strains, variants, etc. </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381000"/>
            <a:ext cx="8305800" cy="5170646"/>
          </a:xfrm>
          <a:prstGeom prst="rect">
            <a:avLst/>
          </a:prstGeom>
        </p:spPr>
        <p:txBody>
          <a:bodyPr wrap="square">
            <a:spAutoFit/>
          </a:bodyPr>
          <a:lstStyle/>
          <a:p>
            <a:r>
              <a:rPr lang="en-US" sz="2400" dirty="0" smtClean="0">
                <a:latin typeface="Times New Roman" pitchFamily="18" charset="0"/>
                <a:cs typeface="Times New Roman" pitchFamily="18" charset="0"/>
              </a:rPr>
              <a:t>In addition to this formal taxonomy, </a:t>
            </a:r>
            <a:r>
              <a:rPr lang="en-US" sz="2400" b="1" dirty="0" smtClean="0">
                <a:latin typeface="Times New Roman" pitchFamily="18" charset="0"/>
                <a:cs typeface="Times New Roman" pitchFamily="18" charset="0"/>
              </a:rPr>
              <a:t>David Baltimore </a:t>
            </a:r>
            <a:r>
              <a:rPr lang="en-US" sz="2400" dirty="0" smtClean="0">
                <a:latin typeface="Times New Roman" pitchFamily="18" charset="0"/>
                <a:cs typeface="Times New Roman" pitchFamily="18" charset="0"/>
              </a:rPr>
              <a:t>proposed that viruses be classified according to </a:t>
            </a:r>
            <a:r>
              <a:rPr lang="en-US" sz="2400" b="1" dirty="0" smtClean="0">
                <a:latin typeface="Times New Roman" pitchFamily="18" charset="0"/>
                <a:cs typeface="Times New Roman" pitchFamily="18" charset="0"/>
              </a:rPr>
              <a:t>the nature of their genome and the relationship between the genome and the viral mRNA</a:t>
            </a:r>
            <a:r>
              <a:rPr lang="en-US" sz="2400" dirty="0" smtClean="0">
                <a:latin typeface="Times New Roman" pitchFamily="18" charset="0"/>
                <a:cs typeface="Times New Roman" pitchFamily="18" charset="0"/>
              </a:rPr>
              <a:t>. The classes that he proposed are the following: </a:t>
            </a:r>
          </a:p>
          <a:p>
            <a:endParaRPr lang="en-US" sz="2400" dirty="0" smtClean="0">
              <a:latin typeface="Times New Roman" pitchFamily="18" charset="0"/>
              <a:cs typeface="Times New Roman" pitchFamily="18" charset="0"/>
            </a:endParaRPr>
          </a:p>
          <a:p>
            <a:r>
              <a:rPr lang="en-US" sz="2400" b="1" dirty="0" smtClean="0">
                <a:solidFill>
                  <a:srgbClr val="FF0000"/>
                </a:solidFill>
                <a:latin typeface="Times New Roman" pitchFamily="18" charset="0"/>
                <a:cs typeface="Times New Roman" pitchFamily="18" charset="0"/>
              </a:rPr>
              <a:t>Class I</a:t>
            </a:r>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Double Stranded DNA Genomes </a:t>
            </a:r>
          </a:p>
          <a:p>
            <a:r>
              <a:rPr lang="en-US" sz="2400" b="1" dirty="0" smtClean="0">
                <a:solidFill>
                  <a:srgbClr val="FF0000"/>
                </a:solidFill>
                <a:latin typeface="Times New Roman" pitchFamily="18" charset="0"/>
                <a:cs typeface="Times New Roman" pitchFamily="18" charset="0"/>
              </a:rPr>
              <a:t>Class II</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Single Stranded DNA Genomes </a:t>
            </a:r>
          </a:p>
          <a:p>
            <a:r>
              <a:rPr lang="en-US" sz="2400" b="1" dirty="0" smtClean="0">
                <a:solidFill>
                  <a:srgbClr val="FF0000"/>
                </a:solidFill>
                <a:latin typeface="Times New Roman" pitchFamily="18" charset="0"/>
                <a:cs typeface="Times New Roman" pitchFamily="18" charset="0"/>
              </a:rPr>
              <a:t>Class III</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Double Stranded RNA Genomes </a:t>
            </a:r>
          </a:p>
          <a:p>
            <a:r>
              <a:rPr lang="en-US" sz="2400" b="1" dirty="0" smtClean="0">
                <a:solidFill>
                  <a:srgbClr val="FF0000"/>
                </a:solidFill>
                <a:latin typeface="Times New Roman" pitchFamily="18" charset="0"/>
                <a:cs typeface="Times New Roman" pitchFamily="18" charset="0"/>
              </a:rPr>
              <a:t>Class IV</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Positive Strand RNA Genomes </a:t>
            </a:r>
          </a:p>
          <a:p>
            <a:r>
              <a:rPr lang="en-US" sz="2400" b="1" dirty="0" smtClean="0">
                <a:solidFill>
                  <a:srgbClr val="FF0000"/>
                </a:solidFill>
                <a:latin typeface="Times New Roman" pitchFamily="18" charset="0"/>
                <a:cs typeface="Times New Roman" pitchFamily="18" charset="0"/>
              </a:rPr>
              <a:t>Class V</a:t>
            </a:r>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Negative Strand RNA Genomes </a:t>
            </a:r>
          </a:p>
          <a:p>
            <a:r>
              <a:rPr lang="en-US" sz="2400" b="1" dirty="0" smtClean="0">
                <a:solidFill>
                  <a:srgbClr val="FF0000"/>
                </a:solidFill>
                <a:latin typeface="Times New Roman" pitchFamily="18" charset="0"/>
                <a:cs typeface="Times New Roman" pitchFamily="18" charset="0"/>
              </a:rPr>
              <a:t>Class VI</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Single stranded RNA-RT viruses (Retroviruses). </a:t>
            </a:r>
          </a:p>
          <a:p>
            <a:r>
              <a:rPr lang="en-US" sz="2400" b="1" dirty="0" smtClean="0">
                <a:solidFill>
                  <a:srgbClr val="FF0000"/>
                </a:solidFill>
                <a:latin typeface="Times New Roman" pitchFamily="18" charset="0"/>
                <a:cs typeface="Times New Roman" pitchFamily="18" charset="0"/>
              </a:rPr>
              <a:t>Class  VII</a:t>
            </a:r>
            <a:r>
              <a:rPr lang="en-US" sz="2400" dirty="0" smtClean="0">
                <a:latin typeface="Times New Roman" pitchFamily="18" charset="0"/>
                <a:cs typeface="Times New Roman" pitchFamily="18" charset="0"/>
              </a:rPr>
              <a:t>: Double stranded DNA-RT viruses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en-US" dirty="0" smtClean="0"/>
              <a:t/>
            </a:r>
            <a:br>
              <a:rPr lang="en-US" dirty="0" smtClean="0"/>
            </a:br>
            <a:endParaRPr lang="en-US" dirty="0"/>
          </a:p>
        </p:txBody>
      </p:sp>
      <p:pic>
        <p:nvPicPr>
          <p:cNvPr id="3" name="Picture 2" descr="Dr. David Baltimore2.jpg">
            <a:hlinkClick r:id="rId2"/>
          </p:cNvPr>
          <p:cNvPicPr>
            <a:picLocks noChangeAspect="1" noChangeArrowheads="1"/>
          </p:cNvPicPr>
          <p:nvPr/>
        </p:nvPicPr>
        <p:blipFill>
          <a:blip r:embed="rId3" cstate="print"/>
          <a:srcRect/>
          <a:stretch>
            <a:fillRect/>
          </a:stretch>
        </p:blipFill>
        <p:spPr bwMode="auto">
          <a:xfrm>
            <a:off x="6934200" y="1524000"/>
            <a:ext cx="1691249" cy="25445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80999" y="1219200"/>
            <a:ext cx="8423135"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3505200"/>
            <a:ext cx="8884163"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There are predominantly </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two kinds of shapes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found amongst viruses: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rods, or filaments</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spheres.</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justLow" defTabSz="914400" rtl="0" eaLnBrk="1" fontAlgn="base" latinLnBrk="0" hangingPunct="1">
              <a:lnSpc>
                <a:spcPct val="100000"/>
              </a:lnSpc>
              <a:spcBef>
                <a:spcPct val="0"/>
              </a:spcBef>
              <a:spcAft>
                <a:spcPct val="0"/>
              </a:spcAft>
              <a:buClrTx/>
              <a:buSzTx/>
              <a:buFontTx/>
              <a:buNone/>
              <a:tabLst/>
            </a:pPr>
            <a:endParaRPr lang="en-US" sz="2400" dirty="0">
              <a:solidFill>
                <a:srgbClr val="000000"/>
              </a:solidFill>
              <a:latin typeface="Times New Roman" pitchFamily="18" charset="0"/>
              <a:ea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rod shape is due to the linear array of the nucleic acid and the</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protein subunits making up the capsid. </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sphere shape is actually a 20-sided polygon (icosahedron).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410" name="Rectangle 2"/>
          <p:cNvSpPr>
            <a:spLocks noChangeArrowheads="1"/>
          </p:cNvSpPr>
          <p:nvPr/>
        </p:nvSpPr>
        <p:spPr bwMode="auto">
          <a:xfrm>
            <a:off x="66643" y="1295400"/>
            <a:ext cx="9181552"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Viruses vary considerably in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size</a:t>
            </a: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and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shape</a:t>
            </a: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The smallest viruses are about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0.02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μm</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(20 nanometers), </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while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large viruses measure about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0.3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μm</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(300 nanometers).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Smallpox viruses </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are among the largest viruses; </a:t>
            </a: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polioviruses </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are among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the smallest.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مستطيل 3"/>
          <p:cNvSpPr/>
          <p:nvPr/>
        </p:nvSpPr>
        <p:spPr>
          <a:xfrm>
            <a:off x="304800" y="457200"/>
            <a:ext cx="4167488" cy="584775"/>
          </a:xfrm>
          <a:prstGeom prst="rect">
            <a:avLst/>
          </a:prstGeom>
        </p:spPr>
        <p:txBody>
          <a:bodyPr wrap="none">
            <a:spAutoFit/>
          </a:bodyPr>
          <a:lstStyle/>
          <a:p>
            <a:r>
              <a:rPr lang="en-US" sz="3200" b="1" dirty="0" smtClean="0">
                <a:ln w="17780" cmpd="sng">
                  <a:solidFill>
                    <a:srgbClr val="FFFFFF"/>
                  </a:solidFill>
                  <a:prstDash val="solid"/>
                  <a:miter lim="800000"/>
                </a:ln>
                <a:solidFill>
                  <a:srgbClr val="C00000"/>
                </a:solidFill>
                <a:effectLst>
                  <a:outerShdw blurRad="50800" algn="tl" rotWithShape="0">
                    <a:srgbClr val="000000"/>
                  </a:outerShdw>
                </a:effectLst>
                <a:latin typeface="Carmina Blk BT" pitchFamily="18" charset="0"/>
                <a:cs typeface="Times New Roman" pitchFamily="18" charset="0"/>
              </a:rPr>
              <a:t>Virus Morphology </a:t>
            </a:r>
            <a:endParaRPr lang="en-US" sz="3200"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10932</TotalTime>
  <Words>1705</Words>
  <Application>Microsoft Office PowerPoint</Application>
  <PresentationFormat>On-screen Show (4:3)</PresentationFormat>
  <Paragraphs>200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سمة Office</vt:lpstr>
      <vt:lpstr>Virology </vt:lpstr>
      <vt:lpstr>Slide 2</vt:lpstr>
      <vt:lpstr>Slide 3</vt:lpstr>
      <vt:lpstr>Slide 4</vt:lpstr>
      <vt:lpstr>Slide 5</vt:lpstr>
      <vt:lpstr>Slide 6</vt:lpstr>
      <vt:lpstr>Slide 7</vt:lpstr>
      <vt:lpstr>Slide 8</vt:lpstr>
      <vt:lpstr>Slide 9</vt:lpstr>
      <vt:lpstr>Slide 10</vt:lpstr>
      <vt:lpstr>Slide 11</vt:lpstr>
      <vt:lpstr>Virus Structure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Virology </dc:title>
  <dc:creator>Dr. Majid N Humoud</dc:creator>
  <cp:lastModifiedBy>Toshiba7</cp:lastModifiedBy>
  <cp:revision>20</cp:revision>
  <dcterms:created xsi:type="dcterms:W3CDTF">2017-05-06T18:19:59Z</dcterms:created>
  <dcterms:modified xsi:type="dcterms:W3CDTF">2021-02-13T09:20:48Z</dcterms:modified>
</cp:coreProperties>
</file>